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3" r:id="rId8"/>
    <p:sldId id="262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6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1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8D7A4-A810-A1C6-0CBC-F971BA9C1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E747F7-F284-7EB7-1206-68938C4FA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7E6F36-8964-40EA-D576-BA8735CC7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6C707E-CC85-9BA5-5326-1776AF2F7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2C45DB-19A7-112F-9ACE-EB8EE4F30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140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F92D9-646F-A2DD-C1E8-423D8281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CB50D5-AADE-38AA-20C0-0FFD13321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22BF0E-73A2-327A-E84F-4949B8FD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6B7530-CB8A-AA3E-6712-A3C74C579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F5F865-D154-3BF9-4D7B-2A28DF84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964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D8F76-72BB-997A-AC57-D5921F330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40764B-0F6B-EE0E-1545-A3B89A5C7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4F7856-6A89-0217-7082-9B0E4E566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816B54-B3C4-8B29-D097-A6AE9569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33DCD4-62E2-B8D9-21B0-FF2B46FC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19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9FC46-9175-1914-2DB5-29CAE8DBE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1FD858-F55D-5AC6-CB03-649BD4400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68DC24-9F3D-5512-A095-FEB053D40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80903A-AF8A-0464-B66A-AB67B70E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75C994-C3EC-9BDA-7C44-6301A084A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993D1D-6DB4-CBCD-0D8E-8926F7BED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132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802A12-71E9-313B-8E1D-9E6E4F865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7C010B-8D91-E515-F0B5-9CEC4605B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C3375A-3A84-2201-C1EC-C62CDD6D5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24D706-EFDE-2F5D-6D9C-064D6AF1A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027AE1-A048-4C16-CF22-0CC69E912C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1FDCCF3-1A23-8D5B-B43B-657FB7EF1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A38A0D5-E913-5B5B-75EC-3D0A6FDA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A5D58F-647E-3B9E-E549-F3EC9B12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94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2C005-02DD-436A-6CD8-0474BC18D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35611B-9279-CAF8-5CB4-EA1D79900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140BAC8-019B-A446-6F7D-AC4206774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54C1FD-3A3F-E576-308C-BAF954EEE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917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53ECF69-1FC0-72D8-CAB2-EE605079E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51ACCD-D086-F258-D508-BBB7DF23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231C6C-DD26-32DF-97D0-A7F9D6BE9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81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379A7-A720-8D84-5999-AEC1660F1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735BCD-749E-4214-6550-F8BDFA78C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84E8CA-8952-0786-CFB7-2C2509C89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858C3A-01D8-9232-08E6-54CF874AA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E9E3F0-A4E4-F16F-E599-8DF41EB04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7E91BE-4CDE-6A46-9355-6FF1F5BCD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121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739BDD-535F-B65E-BDAB-8B1190D58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EB0D0F-EEAA-2498-37D4-00F68BF70F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CFBE28-C910-9715-3399-B1D7CA48C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6C2204-5055-BD28-3DCC-33EBF3F1B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13F2A3-F81A-4FCC-367D-A3354AB0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79CB24-645B-D655-3FA6-1E985BF76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48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352D75-8CF7-81D4-98DD-3ECA5A1EC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7AB931-912E-9535-4BBA-9DAE3C4B4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051271-70C3-27A6-F260-D630CD043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6EAB8D-B229-148C-5BAC-326D7D9BB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C40FF7-01AD-2982-0669-BB9B358A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90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7F78008-391F-02DE-AEA6-E2D95786A2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E3D06B-F8AD-EA62-A7E1-FFE155033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C5D218-E6B1-786D-4101-CB11A576F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60C017-AE24-7FB9-7026-D7585BB9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1C6D31-9450-D8D5-0B3E-CC11E2D1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775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E1EF9-A6A7-7183-5C37-13579DD60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691029F-1AEF-675A-F4EB-701F5515F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9F9FB7-EA27-4126-878A-241BB2F1E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CDD39-3B7F-4A72-9292-2853F0681095}" type="datetimeFigureOut">
              <a:rPr lang="ru-RU" smtClean="0"/>
              <a:t>20.06.2022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B5A8ED-96F3-22B8-1DB6-E3D9529217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589C81-81D4-E1D1-6726-630BBACDB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1404C-D507-4085-BBA5-CC996D5FDA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0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71561"/>
            <a:ext cx="6441828" cy="766417"/>
            <a:chOff x="2875086" y="-20367"/>
            <a:chExt cx="6441828" cy="923401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441369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446510" y="-20367"/>
              <a:ext cx="3298981" cy="637106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«трансформация»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09F0E2C-C1A2-64FF-1943-3BD9A78850F0}"/>
              </a:ext>
            </a:extLst>
          </p:cNvPr>
          <p:cNvSpPr txBox="1"/>
          <p:nvPr/>
        </p:nvSpPr>
        <p:spPr>
          <a:xfrm>
            <a:off x="257174" y="1461053"/>
            <a:ext cx="6680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Таблица: Диалектические Ряды Сопряжённых Категорий. 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F02A8194-7C7C-D11D-40DD-EAE2D9CD0E20}"/>
              </a:ext>
            </a:extLst>
          </p:cNvPr>
          <p:cNvGrpSpPr/>
          <p:nvPr/>
        </p:nvGrpSpPr>
        <p:grpSpPr>
          <a:xfrm>
            <a:off x="257174" y="2051518"/>
            <a:ext cx="11677650" cy="3632200"/>
            <a:chOff x="257174" y="2051518"/>
            <a:chExt cx="11677650" cy="3632200"/>
          </a:xfrm>
        </p:grpSpPr>
        <p:pic>
          <p:nvPicPr>
            <p:cNvPr id="12" name="Рисунок 6">
              <a:extLst>
                <a:ext uri="{FF2B5EF4-FFF2-40B4-BE49-F238E27FC236}">
                  <a16:creationId xmlns:a16="http://schemas.microsoft.com/office/drawing/2014/main" id="{E9CA7AD9-CDE3-5060-5EA6-B440B729A79D}"/>
                </a:ext>
              </a:extLst>
            </p:cNvPr>
            <p:cNvPicPr>
              <a:picLocks noChangeAspect="1"/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sMh3YRMAAAAlAAAAEQAAAC0AAAAAkAAAAEgAAACQAAAASAAAAAAAAAAA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CDAFg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Fub1QX///8BAAAAAAAAAAAAAAAAAAAAAAAAAAAAAAAAAAAAAAAAAAAAAAACf39/AOfm5gPMzMwAwMD/AH9/fwAAAAAAAAAAAAAAAAD///8AAAAAACEAAAAYAAAAFAAAABcCAACgCgAA7UkAAPggAAAQAAAAJgAAAAgAAAD//////////zAAAAAUAAAAAAAAAAAA//8AAAEAAAD//wAAAQA=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174" y="2051518"/>
              <a:ext cx="11677650" cy="36322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621585-8E38-E625-4FE6-5ECCCDFAE991}"/>
                </a:ext>
              </a:extLst>
            </p:cNvPr>
            <p:cNvSpPr txBox="1"/>
            <p:nvPr/>
          </p:nvSpPr>
          <p:spPr>
            <a:xfrm>
              <a:off x="5228332" y="3685868"/>
              <a:ext cx="1584000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2000" dirty="0">
                  <a:latin typeface="Constantia" panose="02030602050306030303" pitchFamily="18" charset="0"/>
                </a:rPr>
                <a:t>Админи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7127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79513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pic>
        <p:nvPicPr>
          <p:cNvPr id="5" name="Изображение1">
            <a:extLst>
              <a:ext uri="{FF2B5EF4-FFF2-40B4-BE49-F238E27FC236}">
                <a16:creationId xmlns:a16="http://schemas.microsoft.com/office/drawing/2014/main" id="{B10779EF-F19F-F7BE-640B-53904F1D2BFA}"/>
              </a:ext>
            </a:extLst>
          </p:cNvPr>
          <p:cNvPicPr>
            <a:picLocks noChangeAspect="1"/>
            <a:extLst>
              <a:ext uri="smNativeData">
                <pr:smNativeData xmlns="" xmlns:p14="http://schemas.microsoft.com/office/powerpoint/2010/main" xmlns:pr="smNativeData" val="SMDATA_15_OCuRY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EAQ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nAAAAAkIAABsNwAAGycAABAAAAAmAAAACAAAAP//////////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129037" y="1993004"/>
            <a:ext cx="9933926" cy="454591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Текстовое поле1">
            <a:extLst>
              <a:ext uri="{FF2B5EF4-FFF2-40B4-BE49-F238E27FC236}">
                <a16:creationId xmlns:a16="http://schemas.microsoft.com/office/drawing/2014/main" id="{8065D8A7-98CA-7C11-044A-B6C3544D7913}"/>
              </a:ext>
            </a:extLst>
          </p:cNvPr>
          <p:cNvSpPr txBox="1">
            <a:extLst>
              <a:ext uri="smNativeData">
                <pr:smNativeData xmlns="" xmlns:p14="http://schemas.microsoft.com/office/powerpoint/2010/main" xmlns:pr="smNativeData" val="SMDATA_13_OCuRYBMAAAAlAAAAEgAAAE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gAAAAAAAAkoAAAAAQAAAAIAAAAAAAAAAAAAAAAAAAAAAAAAZAAAAGQAAAAAAAAAZAAAAGQAAAAVAAAAYAAAAAAAAAAAAAAADwAAACADAAAAAAAAAAAAAAEAAACgMgAAAAAAAAAAAAABAAAAf39/AAEAAABkAAAAAAAAABQAAABAHwAAAAAAACYAAAAAAAAAwOD//wAAAAAmAAAAZAAAABYAAABMAAAAAAAAAAAAAAAEAAAAAAAAAAEAAACAgIAKAAAAACgAAAAoAAAAZAAAAGQAAAAAAAAAzMzMAAAAAABQAAAAUAAAAGQAAABkAAAAAAAAABcAAAAUAAAAAAAAAL0FAAD/fwAA/38AAAAAAAAJAAAABAAAAAAAAAAMAAAAEAAAAAAAAAAAAAAAAAAAAAAAAAAeAAAAaAAAAAAAAAAAAAAAAAAAAAAAAAAAAAAAECcAABAnAAAAAAAAAAAAAAAAAAAAAAAAAAAAAAAAAAAAAAAAAAAAABQAAAAAAAAAwMD/AAAAAABkAAAAMgAAAAAAAABkAAAAAAAAAH9/fwAKAAAAHwAAAFQAAAC74OMF////AQAAAAAAAAAAAAAAAAAAAAAAAAAAAAAAAAAAAAAAAAAAAAAAAn9/fwCAgIADzMzMAMDA/wB/f38AAAAAAAAAAAAAAAAAAAAAAAAAAAAhAAAAGAAAABQAAACCBAAAeiAAAL8zAACKJQAAECAAACYAAAAIAAAA//////////8="/>
              </a:ext>
            </a:extLst>
          </p:cNvSpPr>
          <p:nvPr/>
        </p:nvSpPr>
        <p:spPr>
          <a:xfrm>
            <a:off x="2632959" y="926642"/>
            <a:ext cx="7161033" cy="88227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 cap="flat" cmpd="sng" algn="ctr">
            <a:solidFill>
              <a:schemeClr val="tx1"/>
            </a:solidFill>
            <a:prstDash val="sysDash"/>
            <a:headEnd type="none"/>
            <a:tailEnd type="none"/>
          </a:ln>
          <a:effectLst/>
        </p:spPr>
        <p:txBody>
          <a:bodyPr vert="horz" wrap="square" numCol="1" spcCol="215900" anchor="t"/>
          <a:lstStyle/>
          <a:p>
            <a:pPr algn="ctr">
              <a:defRPr sz="2400" b="1"/>
            </a:pPr>
            <a:r>
              <a:rPr dirty="0">
                <a:latin typeface="Arial Narrow" panose="020B0606020202030204" pitchFamily="34" charset="0"/>
              </a:rPr>
              <a:t>«Три Драгоценности Буддизма» = </a:t>
            </a:r>
          </a:p>
          <a:p>
            <a:pPr algn="ctr">
              <a:defRPr sz="2400" b="1"/>
            </a:pPr>
            <a:r>
              <a:rPr dirty="0">
                <a:latin typeface="Arial Narrow" panose="020B0606020202030204" pitchFamily="34" charset="0"/>
              </a:rPr>
              <a:t>Учение (Истина) х Дхарма (Этика) х Община (Практика)</a:t>
            </a:r>
          </a:p>
        </p:txBody>
      </p:sp>
    </p:spTree>
    <p:extLst>
      <p:ext uri="{BB962C8B-B14F-4D97-AF65-F5344CB8AC3E}">
        <p14:creationId xmlns:p14="http://schemas.microsoft.com/office/powerpoint/2010/main" val="3622243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79513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01EF254-425B-26BB-BF90-C7B3D09C1725}"/>
              </a:ext>
            </a:extLst>
          </p:cNvPr>
          <p:cNvGrpSpPr/>
          <p:nvPr/>
        </p:nvGrpSpPr>
        <p:grpSpPr>
          <a:xfrm>
            <a:off x="257174" y="1661108"/>
            <a:ext cx="7772401" cy="5002924"/>
            <a:chOff x="1638300" y="942313"/>
            <a:chExt cx="8715697" cy="561982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BCA1083-1D3D-5F23-86A8-5BFA13CC1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8300" y="942313"/>
              <a:ext cx="8715697" cy="2183441"/>
            </a:xfrm>
            <a:prstGeom prst="rect">
              <a:avLst/>
            </a:prstGeom>
          </p:spPr>
        </p:pic>
        <p:sp>
          <p:nvSpPr>
            <p:cNvPr id="12" name="Текстовое поле1">
              <a:extLst>
                <a:ext uri="{FF2B5EF4-FFF2-40B4-BE49-F238E27FC236}">
                  <a16:creationId xmlns:a16="http://schemas.microsoft.com/office/drawing/2014/main" id="{0399868D-1D91-439C-54DF-162BE75D2D5E}"/>
                </a:ext>
              </a:extLst>
            </p:cNvPr>
            <p:cNvSpPr txBox="1"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IOklYh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AAAAAkeAAAAAQAAAAEAAAAAAAAAAAAAAAA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NwI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AAAAAJ/f38AgICAA8zMzADAwP8Af39/AAAAAAAAAAAAAAAAAAAAAAAAAAAAIQAAABgAAAAUAAAAXAoAAHMPAACQPwAAoyQAABAAAAAmAAAACAAAAP//////////MAAAABQAAAAAAAAAAAD//wAAAQAAAP//AAABAA=="/>
                </a:ext>
              </a:extLst>
            </p:cNvSpPr>
            <p:nvPr/>
          </p:nvSpPr>
          <p:spPr>
            <a:xfrm>
              <a:off x="1684020" y="3117902"/>
              <a:ext cx="8648700" cy="344424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numCol="1" spcCol="215900" anchor="t"/>
            <a:lstStyle/>
            <a:p>
              <a:pPr algn="ctr">
                <a:defRPr b="1"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dirty="0"/>
                <a:t>Обозначения: </a:t>
              </a:r>
            </a:p>
            <a:p>
              <a:pPr algn="l">
                <a:defRPr b="1"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dirty="0"/>
                <a:t>ΣУ </a:t>
              </a:r>
              <a:r>
                <a:rPr sz="1600" b="0" cap="none" dirty="0"/>
                <a:t>- продуты производимые в СССР.</a:t>
              </a:r>
            </a:p>
            <a:p>
              <a:pPr algn="l">
                <a:defRPr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b="1" cap="none" dirty="0"/>
                <a:t>±Σ(П - Z)</a:t>
              </a:r>
              <a:r>
                <a:rPr sz="1600" dirty="0"/>
                <a:t> - польза и вред со стороны иных стран.</a:t>
              </a:r>
            </a:p>
            <a:p>
              <a:pPr algn="l">
                <a:defRPr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b="1" cap="none" dirty="0"/>
                <a:t>ΣZ</a:t>
              </a:r>
              <a:r>
                <a:rPr sz="1600" dirty="0"/>
                <a:t> - вред со стороны стран НАТО.</a:t>
              </a:r>
            </a:p>
            <a:p>
              <a:pPr algn="l">
                <a:defRPr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b="1" cap="none" dirty="0"/>
                <a:t>ΣП</a:t>
              </a:r>
              <a:r>
                <a:rPr sz="1600" dirty="0"/>
                <a:t> - польза со стороны стран СЭВ.</a:t>
              </a:r>
              <a:endParaRPr sz="1600" b="1" cap="none" dirty="0"/>
            </a:p>
            <a:p>
              <a:pPr algn="l">
                <a:defRPr b="1"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dirty="0"/>
                <a:t>(Г-ЦК-П)F</a:t>
              </a:r>
              <a:r>
                <a:rPr sz="1600" b="0" cap="none" dirty="0"/>
                <a:t> - оператор внешней среды, структура воспитания: Генсек, ЦК, КПСС.</a:t>
              </a:r>
            </a:p>
            <a:p>
              <a:pPr algn="l">
                <a:defRPr b="1"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dirty="0"/>
                <a:t>(Б)С</a:t>
              </a:r>
              <a:r>
                <a:rPr sz="1600" b="0" cap="none" dirty="0"/>
                <a:t> - оператор внутрений, структура управления: Бюрократия. </a:t>
              </a:r>
            </a:p>
            <a:p>
              <a:pPr algn="l">
                <a:defRPr b="1"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dirty="0"/>
                <a:t>Р </a:t>
              </a:r>
              <a:r>
                <a:rPr sz="1600" b="0" cap="none" dirty="0"/>
                <a:t>- рабочие</a:t>
              </a:r>
            </a:p>
            <a:p>
              <a:pPr algn="l">
                <a:defRPr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b="1" cap="none" dirty="0"/>
                <a:t>К</a:t>
              </a:r>
              <a:r>
                <a:rPr sz="1600" dirty="0"/>
                <a:t> - крестьне</a:t>
              </a:r>
            </a:p>
            <a:p>
              <a:pPr algn="l">
                <a:defRPr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b="1" cap="none" dirty="0"/>
                <a:t>И</a:t>
              </a:r>
              <a:r>
                <a:rPr sz="1600" dirty="0"/>
                <a:t> - интеллегенция</a:t>
              </a:r>
            </a:p>
            <a:p>
              <a:pPr algn="l">
                <a:defRPr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b="1" cap="none" dirty="0"/>
                <a:t>З</a:t>
              </a:r>
              <a:r>
                <a:rPr sz="1600" dirty="0"/>
                <a:t> - зеки, Гулаги (трудовые лагеря). </a:t>
              </a:r>
            </a:p>
            <a:p>
              <a:pPr algn="l">
                <a:defRPr b="1" cap="none">
                  <a:latin typeface="Arial Nova" pitchFamily="2" charset="-52"/>
                  <a:ea typeface="Arial Nova" pitchFamily="2" charset="-52"/>
                  <a:cs typeface="Arial Nova" pitchFamily="2" charset="-52"/>
                </a:defRPr>
              </a:pPr>
              <a:r>
                <a:rPr sz="1600" dirty="0"/>
                <a:t>А </a:t>
              </a:r>
              <a:r>
                <a:rPr sz="1600" b="0" cap="none" dirty="0"/>
                <a:t>- активный элемент: Цигане, бомжи, летуны, цеховики, криминал.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193D74F-59DB-8D52-02D7-04346150F50E}"/>
              </a:ext>
            </a:extLst>
          </p:cNvPr>
          <p:cNvSpPr txBox="1"/>
          <p:nvPr/>
        </p:nvSpPr>
        <p:spPr>
          <a:xfrm>
            <a:off x="183602" y="1166763"/>
            <a:ext cx="5856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Таблица-Формула: Системалектика (А.А. Фетисов).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F2B442-3DDE-4B2C-0C7A-F37FA49C3D96}"/>
              </a:ext>
            </a:extLst>
          </p:cNvPr>
          <p:cNvSpPr txBox="1"/>
          <p:nvPr/>
        </p:nvSpPr>
        <p:spPr>
          <a:xfrm>
            <a:off x="9446826" y="3396031"/>
            <a:ext cx="2438488" cy="120032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Революция:</a:t>
            </a:r>
          </a:p>
          <a:p>
            <a:r>
              <a:rPr lang="ru-RU" dirty="0"/>
              <a:t>1917 – Промышленная</a:t>
            </a:r>
          </a:p>
          <a:p>
            <a:r>
              <a:rPr lang="ru-RU" dirty="0"/>
              <a:t>1991 – Финансовая</a:t>
            </a:r>
          </a:p>
          <a:p>
            <a:r>
              <a:rPr lang="ru-RU" dirty="0"/>
              <a:t>1993 – Медийная…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64914-35D3-CAD1-C5FB-1788D2684266}"/>
              </a:ext>
            </a:extLst>
          </p:cNvPr>
          <p:cNvSpPr txBox="1"/>
          <p:nvPr/>
        </p:nvSpPr>
        <p:spPr>
          <a:xfrm>
            <a:off x="9078796" y="5130954"/>
            <a:ext cx="2815258" cy="1477328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Структуры  и Органы:</a:t>
            </a:r>
          </a:p>
          <a:p>
            <a:r>
              <a:rPr lang="ru-RU" dirty="0"/>
              <a:t>Профсоюзы → Парламент</a:t>
            </a:r>
          </a:p>
          <a:p>
            <a:r>
              <a:rPr lang="ru-RU" dirty="0"/>
              <a:t>Совет Согласия → Сенат</a:t>
            </a:r>
          </a:p>
          <a:p>
            <a:r>
              <a:rPr lang="ru-RU" dirty="0"/>
              <a:t>Народ = Проф х Род</a:t>
            </a:r>
          </a:p>
          <a:p>
            <a:r>
              <a:rPr lang="ru-RU" dirty="0"/>
              <a:t>Кооперация → Совед…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56C3FD-8382-93F4-28B7-4C018C7F5958}"/>
              </a:ext>
            </a:extLst>
          </p:cNvPr>
          <p:cNvSpPr txBox="1"/>
          <p:nvPr/>
        </p:nvSpPr>
        <p:spPr>
          <a:xfrm>
            <a:off x="8120270" y="1661108"/>
            <a:ext cx="3814556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От Феодализма к Капитализму:</a:t>
            </a:r>
          </a:p>
          <a:p>
            <a:r>
              <a:rPr lang="ru-RU" b="1" dirty="0"/>
              <a:t>Горбачёв: </a:t>
            </a:r>
            <a:r>
              <a:rPr lang="ru-RU" dirty="0"/>
              <a:t>Хозрасчёт, Кооперативы…</a:t>
            </a:r>
          </a:p>
          <a:p>
            <a:r>
              <a:rPr lang="ru-RU" dirty="0"/>
              <a:t>Рабочие, Крестьяне, Интеллигенция.</a:t>
            </a:r>
          </a:p>
          <a:p>
            <a:r>
              <a:rPr lang="ru-RU" b="1" dirty="0"/>
              <a:t>Ельцин: </a:t>
            </a:r>
            <a:r>
              <a:rPr lang="ru-RU" dirty="0"/>
              <a:t>Цеховики и Криминал (ОПГ)</a:t>
            </a:r>
          </a:p>
        </p:txBody>
      </p:sp>
    </p:spTree>
    <p:extLst>
      <p:ext uri="{BB962C8B-B14F-4D97-AF65-F5344CB8AC3E}">
        <p14:creationId xmlns:p14="http://schemas.microsoft.com/office/powerpoint/2010/main" val="664406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79513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676ED82-C5FA-6513-8780-D96D128C6046}"/>
              </a:ext>
            </a:extLst>
          </p:cNvPr>
          <p:cNvSpPr txBox="1"/>
          <p:nvPr/>
        </p:nvSpPr>
        <p:spPr>
          <a:xfrm>
            <a:off x="1003852" y="1000243"/>
            <a:ext cx="3030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Схема: Формы Перехода.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B92C295-C467-1D0D-CBC1-FCE9C3693910}"/>
              </a:ext>
            </a:extLst>
          </p:cNvPr>
          <p:cNvGrpSpPr/>
          <p:nvPr/>
        </p:nvGrpSpPr>
        <p:grpSpPr>
          <a:xfrm>
            <a:off x="1003852" y="1538629"/>
            <a:ext cx="10237305" cy="5000692"/>
            <a:chOff x="1003852" y="1538629"/>
            <a:chExt cx="10237305" cy="5000692"/>
          </a:xfrm>
        </p:grpSpPr>
        <p:pic>
          <p:nvPicPr>
            <p:cNvPr id="8" name="Изображение1">
              <a:extLst>
                <a:ext uri="{FF2B5EF4-FFF2-40B4-BE49-F238E27FC236}">
                  <a16:creationId xmlns:a16="http://schemas.microsoft.com/office/drawing/2014/main" id="{C4831A69-CE9A-C97C-1BCA-06BA8F3853BC}"/>
                </a:ext>
              </a:extLst>
            </p:cNvPr>
            <p:cNvPicPr>
              <a:picLocks noRot="1"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852" y="1538629"/>
              <a:ext cx="10237305" cy="4462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A3ED5C6-984F-FE4F-9777-AD0024A2EA87}"/>
                </a:ext>
              </a:extLst>
            </p:cNvPr>
            <p:cNvSpPr txBox="1"/>
            <p:nvPr/>
          </p:nvSpPr>
          <p:spPr>
            <a:xfrm>
              <a:off x="1003852" y="6139211"/>
              <a:ext cx="10237305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/>
                <a:t>ПЕРЕХОД = Эволюция х Реформация х Революция х Трансформация х Преображенация </a:t>
              </a:r>
              <a:endParaRPr lang="ru-RU" sz="2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D0B457B-9923-8918-4966-E5660E0E0784}"/>
                </a:ext>
              </a:extLst>
            </p:cNvPr>
            <p:cNvSpPr txBox="1"/>
            <p:nvPr/>
          </p:nvSpPr>
          <p:spPr>
            <a:xfrm>
              <a:off x="8279295" y="3169617"/>
              <a:ext cx="2812774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Различия:</a:t>
              </a:r>
            </a:p>
            <a:p>
              <a:r>
                <a:rPr lang="ru-RU" b="1" dirty="0"/>
                <a:t>ДС</a:t>
              </a:r>
              <a:r>
                <a:rPr lang="ru-RU" dirty="0"/>
                <a:t> – Движущие Силы</a:t>
              </a:r>
            </a:p>
            <a:p>
              <a:r>
                <a:rPr lang="ru-RU" b="1" dirty="0"/>
                <a:t>ФО</a:t>
              </a:r>
              <a:r>
                <a:rPr lang="ru-RU" dirty="0"/>
                <a:t> – Форма Организации</a:t>
              </a:r>
            </a:p>
            <a:p>
              <a:r>
                <a:rPr lang="ru-RU" b="1" dirty="0"/>
                <a:t>МВ</a:t>
              </a:r>
              <a:r>
                <a:rPr lang="ru-RU" dirty="0"/>
                <a:t> – Методы Действия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EF3F985-19B5-B187-B58C-955A07773B04}"/>
                </a:ext>
              </a:extLst>
            </p:cNvPr>
            <p:cNvSpPr txBox="1"/>
            <p:nvPr/>
          </p:nvSpPr>
          <p:spPr>
            <a:xfrm>
              <a:off x="5264248" y="4245276"/>
              <a:ext cx="1911804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/>
                <a:t>Кооперация</a:t>
              </a:r>
              <a:endParaRPr lang="ru-RU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6692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79513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193D74F-59DB-8D52-02D7-04346150F50E}"/>
              </a:ext>
            </a:extLst>
          </p:cNvPr>
          <p:cNvSpPr txBox="1"/>
          <p:nvPr/>
        </p:nvSpPr>
        <p:spPr>
          <a:xfrm>
            <a:off x="294859" y="644247"/>
            <a:ext cx="11401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Схемы: </a:t>
            </a:r>
          </a:p>
          <a:p>
            <a:r>
              <a:rPr lang="ru-RU" sz="2000" b="1" dirty="0"/>
              <a:t>1. Трансформация Матрицы Взаимодействия.                     2. Кооперация - «Круг Взаимной Помощи».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E730A7-8D8C-9B5F-1579-E60A13692258}"/>
              </a:ext>
            </a:extLst>
          </p:cNvPr>
          <p:cNvSpPr txBox="1"/>
          <p:nvPr/>
        </p:nvSpPr>
        <p:spPr>
          <a:xfrm>
            <a:off x="294860" y="6298564"/>
            <a:ext cx="11471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Методическая Группа по Перевоспитанию и Обучения Населения Новым Формам Взаимодействия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DACAC52-DC5E-7F68-1E1B-1F73D07D8B71}"/>
              </a:ext>
            </a:extLst>
          </p:cNvPr>
          <p:cNvGrpSpPr/>
          <p:nvPr/>
        </p:nvGrpSpPr>
        <p:grpSpPr>
          <a:xfrm>
            <a:off x="294860" y="1406798"/>
            <a:ext cx="11401841" cy="4782435"/>
            <a:chOff x="294860" y="1541402"/>
            <a:chExt cx="11602279" cy="4134277"/>
          </a:xfrm>
        </p:grpSpPr>
        <p:pic>
          <p:nvPicPr>
            <p:cNvPr id="6" name="Изображение1">
              <a:extLst>
                <a:ext uri="{FF2B5EF4-FFF2-40B4-BE49-F238E27FC236}">
                  <a16:creationId xmlns:a16="http://schemas.microsoft.com/office/drawing/2014/main" id="{A5AB3C1A-0274-FC36-4274-2CE197A1756D}"/>
                </a:ext>
              </a:extLst>
            </p:cNvPr>
            <p:cNvPicPr>
              <a:picLocks noChangeAspect="1"/>
              <a:extLst>
                <a:ext uri="smNativeData">
                  <pr:smNativeData xmlns:pr="smNativeData" xmlns:p14="http://schemas.microsoft.com/office/powerpoint/2010/main" xmlns="" val="SMDATA_15_xdIPYRMAAAAlAAAAEQAAAC8BAAAAkAAAAEgAAACQAAAASAAAAAAAAAAAAAAAAAAAAAEAAABQAAAAAAAAAAAA4D8AAAAAAADgPwAAAAAAAOA/AAAAAAAA4D8AAAAAAADgPwAAAAAAAOA/AAAAAAAA4D8AAAAAAADgPwAAAAAAAOA/AAAAAAAA4D8CAAAAjAAAAAAAAAAAAAAAg8C6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y8vI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g8C6Bf///wEAAAAAAAAAAAAAAAAAAAAAAAAAAAAAAAAAAAAAAAAAAAAAAAJ/f38A8vLyA8zMzADAwP8Af39/AAAAAAAAAAAAAAAAAP///wAAAAAAIQAAABgAAAAUAAAADAMAAJgKAAD0RwAA2CYAABAAAAAmAAAACAAAAP//////////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5486" y="1541833"/>
              <a:ext cx="5801653" cy="4133846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8" name="Изображение1">
              <a:extLst>
                <a:ext uri="{FF2B5EF4-FFF2-40B4-BE49-F238E27FC236}">
                  <a16:creationId xmlns:a16="http://schemas.microsoft.com/office/drawing/2014/main" id="{EC4A7A34-36F9-5E08-4902-B0EE637670EE}"/>
                </a:ext>
              </a:extLst>
            </p:cNvPr>
            <p:cNvPicPr>
              <a:picLocks noChangeAspect="1"/>
              <a:extLst>
                <a:ext uri="smNativeData">
                  <pr:smNativeData xmlns="" xmlns:p14="http://schemas.microsoft.com/office/powerpoint/2010/main" xmlns:pr="smNativeData" val="SMDATA_15_1TljYB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KwEAAM0CAAD2NgAAJCkAABAAAAAmAAAACAAAAP//////////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4860" y="1541402"/>
              <a:ext cx="5800625" cy="4134277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451093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154725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193D74F-59DB-8D52-02D7-04346150F50E}"/>
              </a:ext>
            </a:extLst>
          </p:cNvPr>
          <p:cNvSpPr txBox="1"/>
          <p:nvPr/>
        </p:nvSpPr>
        <p:spPr>
          <a:xfrm>
            <a:off x="679538" y="684927"/>
            <a:ext cx="8312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Схема Функционная: Политические Органы в Общественном Организме.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737E26C-DAC4-7211-13A3-48F5F1D37725}"/>
              </a:ext>
            </a:extLst>
          </p:cNvPr>
          <p:cNvGrp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sMh3YRMAAAAlAAAAAQAAAA0AAAAAkAAAAEgAAACQAAAASAAAAAAAAAAAAAAAAAAAABcAAAAUAAAAAAAAAAAAAAD/fwAA/38AAAAAAAAJAAAABAAAAGQAZAAfAAAAVAAAAAAAAAAAAAAAAAAAAAAAAAAAAAAAAAAAAAAAAAAAAAAAAAAAAAAAAAAAAAAAAAAAAAAAAAAAAAAAAAAAAAAAAAAAAAAAAAAAAAAAAAAAAAAAAAAAACEAAAAYAAAAFAAAAC4CAABbBAAAQEcAAM0hAAAQAAAAJgAAAAgAAAD/////AAAAAA=="/>
              </a:ext>
            </a:extLst>
          </p:cNvGrpSpPr>
          <p:nvPr/>
        </p:nvGrpSpPr>
        <p:grpSpPr>
          <a:xfrm>
            <a:off x="679538" y="1102617"/>
            <a:ext cx="10810097" cy="3887242"/>
            <a:chOff x="354330" y="708025"/>
            <a:chExt cx="11228070" cy="4736465"/>
          </a:xfrm>
        </p:grpSpPr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A4B5F91D-F62A-344F-5B5C-4868BAADE5EE}"/>
                </a:ext>
              </a:extLst>
            </p:cNvPr>
            <p:cNvGrpSpPr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6_sMh3YRMAAAAlAAAAAQAAAA0AAAAAkAAAAEgAAACQAAAASAAAAAAAAAAAAAAAAAAAABcAAAAUAAAAAAAAAAAAAAD/fwAA/38AAAAAAAAJAAAABAAAAAAAAAAfAAAAVAAAAAAAAAAAAAAAAAAAAAAAAAAAAAAAAAAAAAAAAAAAAAAAAAAAAAAAAAAAAAAAAAAAAAAAAAAAAAAAAAAAAAAAAAAAAAAAAAAAAAAAAAAAAAAAAAAAACEAAAAYAAAAFAAAAC4CAABbBAAAQEcAAM0hAAAAAAAAJgAAAAgAAAD/////AAAAAA=="/>
                </a:ext>
              </a:extLst>
            </p:cNvGrpSpPr>
            <p:nvPr/>
          </p:nvGrpSpPr>
          <p:grpSpPr>
            <a:xfrm>
              <a:off x="354330" y="708025"/>
              <a:ext cx="11228070" cy="4736465"/>
              <a:chOff x="354330" y="708025"/>
              <a:chExt cx="11228070" cy="4736465"/>
            </a:xfrm>
          </p:grpSpPr>
          <p:pic>
            <p:nvPicPr>
              <p:cNvPr id="27" name="Рисунок 1">
                <a:extLst>
                  <a:ext uri="{FF2B5EF4-FFF2-40B4-BE49-F238E27FC236}">
                    <a16:creationId xmlns:a16="http://schemas.microsoft.com/office/drawing/2014/main" id="{1D5EE95D-C82E-29F4-1142-5E8EE09BEAE4}"/>
                  </a:ext>
                </a:extLst>
              </p:cNvPr>
              <p:cNvPicPr>
                <a:picLocks noChangeAspect="1"/>
                <a:extLst>
                  <a:ext uri="smNativeData">
  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sMh3YRMAAAAlAAAAEQAAAC0AAAAAkAAAAEgAAACQAAAASAAAAAAAAAAA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Fub1QX///8BAAAAAAAAAAAAAAAAAAAAAAAAAAAAAAAAAAAAAAAAAAAAAAACf39/AOfm5gPMzMwAwMD/AH9/fwAAAAAAAAAAAAAAAAD///8AAAAAACEAAAAYAAAAFAAAAC4CAABbBAAAQEcAAH4hAAAAAAAAJgAAAAgAAAD//////////zAAAAAUAAAAAAAAAAAA//8AAAEAAAD//wAAAQA="/>
                  </a:ext>
                </a:extLst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54330" y="708025"/>
                <a:ext cx="11228070" cy="47364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8" name="TextBox 2">
                <a:extLst>
                  <a:ext uri="{FF2B5EF4-FFF2-40B4-BE49-F238E27FC236}">
                    <a16:creationId xmlns:a16="http://schemas.microsoft.com/office/drawing/2014/main" id="{5A92BCDD-2812-557B-AD1A-DA8643171C2B}"/>
                  </a:ext>
                </a:extLst>
              </p:cNvPr>
              <p:cNvSpPr txBox="1">
                <a:extLst>
                  <a:ext uri="smNativeData">
  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sMh3YRMAAAAlAAAAEgAAAE0AAAAAkAAAAEgAAACQAAAASAAAAAAAAAAA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CAg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5vVBf///wEAAAAAAAAAAAAAAAAAAAAAAAAAAAAAAAAAAAAAAAAAAAAAAAJ/f38A5+bmA8zMzADAwP8Af39/AAAAAAAAAAAAAAAAAAAAAAAAAAAAIQAAABgAAAAUAAAAbicAAFcfAACNOgAAzSEAAAAgAAAmAAAACAAAAP//////////MAAAABQAAAAAAAAAAAD//wAAAQAAAP//AAABAA=="/>
                  </a:ext>
                </a:extLst>
              </p:cNvSpPr>
              <p:nvPr/>
            </p:nvSpPr>
            <p:spPr>
              <a:xfrm>
                <a:off x="6153122" y="5012525"/>
                <a:ext cx="3108325" cy="400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none" lIns="91440" tIns="45720" rIns="91440" bIns="45720" numCol="1" spcCol="215900" anchor="t"/>
              <a:lstStyle/>
              <a:p>
                <a:pPr>
                  <a:spcBef>
                    <a:spcPts val="0"/>
                  </a:spcBef>
                </a:pPr>
                <a:r>
                  <a:rPr sz="2000" b="1" cap="none" dirty="0">
                    <a:solidFill>
                      <a:srgbClr val="0070C0"/>
                    </a:solidFill>
                  </a:rPr>
                  <a:t>Политическая Надстройка</a:t>
                </a:r>
              </a:p>
            </p:txBody>
          </p:sp>
          <p:sp>
            <p:nvSpPr>
              <p:cNvPr id="29" name="TextBox 8">
                <a:extLst>
                  <a:ext uri="{FF2B5EF4-FFF2-40B4-BE49-F238E27FC236}">
                    <a16:creationId xmlns:a16="http://schemas.microsoft.com/office/drawing/2014/main" id="{25D748A7-7DAD-E261-506A-65F642697343}"/>
                  </a:ext>
                </a:extLst>
              </p:cNvPr>
              <p:cNvSpPr txBox="1">
                <a:extLst>
                  <a:ext uri="smNativeData">
  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sMh3YRMAAAAlAAAAEgAAAE0AAAAAkAAAAEgAAACQAAAASAAAAAAAAAAA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CAg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5vVBf///wEAAAAAAAAAAAAAAAAAAAAAAAAAAAAAAAAAAAAAAAAAAAAAAAJ/f38A5+bmA8zMzADAwP8Af39/AAAAAAAAAAAAAAAAAAAAAAAAAAAAIQAAABgAAAAUAAAA+wQAANgVAAD+EwAAThgAAAAgAAAmAAAACAAAAP//////////MAAAABQAAAAAAAAAAAD//wAAAQAAAP//AAABAA=="/>
                  </a:ext>
                </a:extLst>
              </p:cNvSpPr>
              <p:nvPr/>
            </p:nvSpPr>
            <p:spPr>
              <a:xfrm>
                <a:off x="809625" y="3550920"/>
                <a:ext cx="2440305" cy="400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none" lIns="91440" tIns="45720" rIns="91440" bIns="45720" numCol="1" spcCol="215900" anchor="t"/>
              <a:lstStyle/>
              <a:p>
                <a:pPr>
                  <a:spcBef>
                    <a:spcPts val="0"/>
                  </a:spcBef>
                </a:pPr>
                <a:r>
                  <a:rPr sz="2000" b="1" cap="none" dirty="0">
                    <a:solidFill>
                      <a:srgbClr val="0070C0"/>
                    </a:solidFill>
                  </a:rPr>
                  <a:t>Практический Базис</a:t>
                </a:r>
              </a:p>
            </p:txBody>
          </p:sp>
          <p:sp>
            <p:nvSpPr>
              <p:cNvPr id="30" name="TextBox 9">
                <a:extLst>
                  <a:ext uri="{FF2B5EF4-FFF2-40B4-BE49-F238E27FC236}">
                    <a16:creationId xmlns:a16="http://schemas.microsoft.com/office/drawing/2014/main" id="{DF1F5E53-95BF-DC42-E7B2-51DA8634992A}"/>
                  </a:ext>
                </a:extLst>
              </p:cNvPr>
              <p:cNvSpPr txBox="1">
                <a:extLst>
                  <a:ext uri="smNativeData">
  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sMh3YRMAAAAlAAAAEgAAAE0AAAAAkAAAAEgAAACQAAAASAAAAAAAAAAAAAAAAAAAAAEAAABQAAAAAAAAAAAA4D8AAAAAAADgPwAAAAAAAOA/AAAAAAAA4D8AAAAAAADgPwAAAAAAAOA/AAAAAAAA4D8AAAAAAADgPwAAAAAAAOA/AAAAAAAA4D8CAAAAjAAAAAAAAAAAAAAAW5vV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ICAg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W5vVBf///wEAAAAAAAAAAAAAAAAAAAAAAAAAAAAAAAAAAAAAAAAAAAAAAAJ/f38A5+bmA8zMzADAwP8Af39/AAAAAAAAAAAAAAAAAAAAAAAAAAAAIQAAABgAAAAUAAAALgIAANEJAADBFwAARwwAAAAgAAAmAAAACAAAAP//////////MAAAABQAAAAAAAAAAAD//wAAAQAAAP//AAABAA=="/>
                  </a:ext>
                </a:extLst>
              </p:cNvSpPr>
              <p:nvPr/>
            </p:nvSpPr>
            <p:spPr>
              <a:xfrm>
                <a:off x="354330" y="1595755"/>
                <a:ext cx="3507105" cy="400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none" lIns="91440" tIns="45720" rIns="91440" bIns="45720" numCol="1" spcCol="215900" anchor="t"/>
              <a:lstStyle/>
              <a:p>
                <a:pPr>
                  <a:spcBef>
                    <a:spcPts val="0"/>
                  </a:spcBef>
                </a:pPr>
                <a:r>
                  <a:rPr sz="2000" b="1" cap="none">
                    <a:solidFill>
                      <a:srgbClr val="0070C0"/>
                    </a:solidFill>
                  </a:rPr>
                  <a:t>Экономические Инструменты</a:t>
                </a:r>
              </a:p>
            </p:txBody>
          </p:sp>
        </p:grpSp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680211C4-92D0-813D-06AE-768C41A1D242}"/>
                </a:ext>
              </a:extLst>
            </p:cNvPr>
            <p:cNvSpPr txBox="1">
              <a:extLst>
                <a:ext uri="smNativeData">
  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sMh3YRMAAAAlAAAAEgAAAE0AAAAAOQAAAAAAAAA5AAAAAAAAAAAAAAAAAAAAAAAAAAEAAABQAAAAAAAAAAAA4D8AAAAAAADgPwAAAAAAAOA/AAAAAAAA4D8AAAAAAADgPwAAAAAAAOA/AAAAAAAA4D8AAAAAAADgPwAAAAAAAOA/AAAAAAAA4D8CAAAAjAAAAAEAAAAAAAAA////C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n5uYKAAAAACgAAAAoAAAAZAAAAGQAAAAAAAAAzMzMAAAAAABQAAAAUAAAAGQAAABkAAAAAAAAABcAAAAUAAAAAAAAAAAAAAD/fwAA/38AAAAAAAAJAAAABAAAACANcU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//wEAAAAAAAAAAAAAAAAAAAAAAAAAAAAAAAAAAAAAAAAAAAAAAAJ/f38A5+bmA8zMzADAwP8Af39/AAAAAAAAAAAAAAAAAAAAAAAAAAAAIQAAABgAAAAUAAAAjhEAAIEOAABuFgAANRAAAAAgAAAmAAAACAAAAP//////////MAAAABQAAAAAAAAAAAD//wAAAQAAAP//AAABAA=="/>
                </a:ext>
              </a:extLst>
            </p:cNvSpPr>
            <p:nvPr/>
          </p:nvSpPr>
          <p:spPr>
            <a:xfrm>
              <a:off x="2853690" y="2357755"/>
              <a:ext cx="792480" cy="276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none" lIns="36195" tIns="0" rIns="36195" bIns="0" numCol="1" spcCol="215900" anchor="t"/>
            <a:lstStyle/>
            <a:p>
              <a:pPr>
                <a:spcBef>
                  <a:spcPts val="0"/>
                </a:spcBef>
              </a:pPr>
              <a:r>
                <a:rPr b="1" cap="none"/>
                <a:t>БРАМА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8DF3D9E-5651-06A4-F383-E38238469EAA}"/>
              </a:ext>
            </a:extLst>
          </p:cNvPr>
          <p:cNvGrpSpPr/>
          <p:nvPr/>
        </p:nvGrpSpPr>
        <p:grpSpPr>
          <a:xfrm>
            <a:off x="1707226" y="5193639"/>
            <a:ext cx="9812226" cy="1535151"/>
            <a:chOff x="2526194" y="5153884"/>
            <a:chExt cx="9686684" cy="1535151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B47F447-275E-3753-5EEE-060EF5EFA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6194" y="5591977"/>
              <a:ext cx="2356407" cy="835788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6538F0F6-5C91-0448-9064-77992945C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4281" y="5153884"/>
              <a:ext cx="6938597" cy="153515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68DFAD-C3EB-8F21-1ED2-CF485AD650D0}"/>
                </a:ext>
              </a:extLst>
            </p:cNvPr>
            <p:cNvSpPr txBox="1"/>
            <p:nvPr/>
          </p:nvSpPr>
          <p:spPr>
            <a:xfrm>
              <a:off x="2532346" y="5195384"/>
              <a:ext cx="1491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/>
                <a:t>Вектор Воли.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459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154725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193D74F-59DB-8D52-02D7-04346150F50E}"/>
              </a:ext>
            </a:extLst>
          </p:cNvPr>
          <p:cNvSpPr txBox="1"/>
          <p:nvPr/>
        </p:nvSpPr>
        <p:spPr>
          <a:xfrm>
            <a:off x="566529" y="786514"/>
            <a:ext cx="5062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Схема: Этика – Правила Взаимоотношений.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291882B-D8F4-A23B-358A-E16CFE4F4745}"/>
              </a:ext>
            </a:extLst>
          </p:cNvPr>
          <p:cNvGrpSpPr/>
          <p:nvPr/>
        </p:nvGrpSpPr>
        <p:grpSpPr>
          <a:xfrm>
            <a:off x="566529" y="1222513"/>
            <a:ext cx="10992679" cy="5351318"/>
            <a:chOff x="1027887" y="958994"/>
            <a:chExt cx="10289718" cy="51962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CF19F3-DF45-744F-3088-C41CF851530E}"/>
                </a:ext>
              </a:extLst>
            </p:cNvPr>
            <p:cNvSpPr txBox="1"/>
            <p:nvPr/>
          </p:nvSpPr>
          <p:spPr>
            <a:xfrm>
              <a:off x="4092892" y="958994"/>
              <a:ext cx="4097654" cy="401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Отношения: Человек – Вещь – Слово</a:t>
              </a:r>
              <a:r>
                <a:rPr lang="ru-RU" sz="1600" b="1" dirty="0"/>
                <a:t>.</a:t>
              </a:r>
            </a:p>
          </p:txBody>
        </p: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01DD09D2-5D8C-2B3F-F3C7-3E57F2752A84}"/>
                </a:ext>
              </a:extLst>
            </p:cNvPr>
            <p:cNvGrpSpPr/>
            <p:nvPr/>
          </p:nvGrpSpPr>
          <p:grpSpPr>
            <a:xfrm>
              <a:off x="1027887" y="1206027"/>
              <a:ext cx="10289718" cy="4949220"/>
              <a:chOff x="1264107" y="1244127"/>
              <a:chExt cx="10289718" cy="4949220"/>
            </a:xfrm>
          </p:grpSpPr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C5C6B1CC-593D-83F8-40D3-619ECC5A9B84}"/>
                  </a:ext>
                </a:extLst>
              </p:cNvPr>
              <p:cNvGrpSpPr/>
              <p:nvPr/>
            </p:nvGrpSpPr>
            <p:grpSpPr>
              <a:xfrm>
                <a:off x="1264107" y="1492810"/>
                <a:ext cx="10289718" cy="4700537"/>
                <a:chOff x="1286967" y="1492810"/>
                <a:chExt cx="10289718" cy="4700537"/>
              </a:xfrm>
            </p:grpSpPr>
            <p:pic>
              <p:nvPicPr>
                <p:cNvPr id="24" name="Изображение1">
                  <a:extLst>
                    <a:ext uri="{FF2B5EF4-FFF2-40B4-BE49-F238E27FC236}">
                      <a16:creationId xmlns:a16="http://schemas.microsoft.com/office/drawing/2014/main" id="{DACADD0A-27C2-1527-5759-C4510AA61D94}"/>
                    </a:ext>
                  </a:extLst>
                </p:cNvPr>
                <p:cNvPicPr>
                  <a:picLocks noChangeAspect="1"/>
                  <a:extLst>
                    <a:ext uri="smNativeData">
                      <pr:smNativeData xmlns="" xmlns:p14="http://schemas.microsoft.com/office/powerpoint/2010/main" xmlns:pr="smNativeData" val="SMDATA_15_CIxeXhMAAAAlAAAAEQAAAC8BAAAAkAAAAEgAAACQAAAASAAAAAAAAAAAAAAAAAAAAAEAAABQAAAAAAAAAAAA4D8AAAAAAADgPwAAAAAAAOA/AAAAAAAA4D8AAAAAAADgPwAAAAAAAOA/AAAAAAAA4D8AAAAAAADgPwAAAAAAAOA/AAAAAAAA4D8CAAAAjAAAAAAAAAAAAAAA////DN728QgAAAAAAAAAAAAAAAAAAAAAAAAAAAAAAAAAAAAAZAAAAAEAAABAAAAAAAAAAAAAAAAAAAAAAAAAAAAAAAAAAAAAAAAAAAAAAAAAAAAAAAAAAAAAAAAAAAAAAAAAAAAAAAAAAAAAAAAAAAAAAAAAAAAAAAAAAAAAAAAAAAAAFAAAADwAAAAAAAAAAAAAAEd6u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Bd728QEAAAAAAAAAAAAAAAAAAAAAAAAAAAAAAAAAAAAAAAAAAEd6uAJ/f38AlpaWA8zMzADAwP8Af39/AAAAAAAAAAAAAAAAAP///wAAAAAAIQAAABgAAAAUAAAA/BoAAPgRAADcNwAAeCgAABAAAAAmAAAACAAAAP//////////"/>
                    </a:ext>
                  </a:extLst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86967" y="1602976"/>
                  <a:ext cx="3647201" cy="22451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25" name="Изображение1">
                  <a:extLst>
                    <a:ext uri="{FF2B5EF4-FFF2-40B4-BE49-F238E27FC236}">
                      <a16:creationId xmlns:a16="http://schemas.microsoft.com/office/drawing/2014/main" id="{9FE1B8E3-9B1E-AC25-5617-C4979BE508B0}"/>
                    </a:ext>
                  </a:extLst>
                </p:cNvPr>
                <p:cNvPicPr>
                  <a:picLocks noChangeAspect="1"/>
                  <a:extLst>
                    <a:ext uri="smNativeData">
                      <pr:smNativeData xmlns="" xmlns:p14="http://schemas.microsoft.com/office/powerpoint/2010/main" xmlns:pr="smNativeData" val="SMDATA_15_CIxeXhMAAAAlAAAAEQAAAC8BAAAAkAAAAEgAAACQAAAASAAAAAAAAAAAAAAAAAAAAAEAAABQAAAAAAAAAAAA4D8AAAAAAADgPwAAAAAAAOA/AAAAAAAA4D8AAAAAAADgPwAAAAAAAOA/AAAAAAAA4D8AAAAAAADgPwAAAAAAAOA/AAAAAAAA4D8CAAAAjAAAAAAAAAAAAAAA////DN728QgAAAAAAAAAAAAAAAAAAAAAAAAAAAAAAAAAAAAAZAAAAAEAAABAAAAAAAAAAAAAAAAAAAAAAAAAAAAAAAAAAAAAAAAAAAAAAAAAAAAAAAAAAAAAAAAAAAAAAAAAAAAAAAAAAAAAAAAAAAAAAAAAAAAAAAAAAAAAAAAAAAAAFAAAADwAAAAAAAAAAAAAAEd6u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Bd728QEAAAAAAAAAAAAAAAAAAAAAAAAAAAAAAAAAAAAAAAAAAEd6uAJ/f38AlpaWA8zMzADAwP8Af39/AAAAAAAAAAAAAAAAAP///wAAAAAAIQAAABgAAAAUAAAAAAoAAAIPAABkLQAA0iYAABAAAAAmAAAACAAAAP//////////"/>
                    </a:ext>
                  </a:extLst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86967" y="4306315"/>
                  <a:ext cx="3666033" cy="18870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pic>
              <p:nvPicPr>
                <p:cNvPr id="26" name="Изображение1">
                  <a:extLst>
                    <a:ext uri="{FF2B5EF4-FFF2-40B4-BE49-F238E27FC236}">
                      <a16:creationId xmlns:a16="http://schemas.microsoft.com/office/drawing/2014/main" id="{0F89C42C-0B36-E059-0291-AF21542B3F6C}"/>
                    </a:ext>
                  </a:extLst>
                </p:cNvPr>
                <p:cNvPicPr>
                  <a:picLocks noChangeAspect="1"/>
                  <a:extLst>
                    <a:ext uri="smNativeData">
                      <pr:smNativeData xmlns="" xmlns:p14="http://schemas.microsoft.com/office/powerpoint/2010/main" xmlns:pr="smNativeData" val="SMDATA_15_CIxeXhMAAAAlAAAAEQAAAC8BAAAAkAAAAEgAAACQAAAASAAAAAAAAAAAAAAAAAAAAAEAAABQAAAAAAAAAAAA4D8AAAAAAADgPwAAAAAAAOA/AAAAAAAA4D8AAAAAAADgPwAAAAAAAOA/AAAAAAAA4D8AAAAAAADgPwAAAAAAAOA/AAAAAAAA4D8CAAAAjAAAAAAAAAAAAAAA////DN728QgAAAAAAAAAAAAAAAAAAAAAAAAAAAAAAAAAAAAAZAAAAAEAAABAAAAAAAAAAAAAAAAAAAAAAAAAAAAAAAAAAAAAAAAAAAAAAAAAAAAAAAAAAAAAAAAAAAAAAAAAAAAAAAAAAAAAAAAAAAAAAAAAAAAAAAAAAAAAAAAAAAAAFAAAADwAAAAAAAAAAAAAAEd6u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////Bd728QEAAAAAAAAAAAAAAAAAAAAAAAAAAAAAAAAAAAAAAAAAAEd6uAJ/f38AlpaWA8zMzADAwP8Af39/AAAAAAAAAAAAAAAAAP///wAAAAAAIQAAABgAAAAUAAAAOgkAAAAAAAA3LwAAdCEAABAAAAAmAAAACAAAAP//////////"/>
                    </a:ext>
                  </a:extLst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454094" y="1492810"/>
                  <a:ext cx="5122591" cy="45110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sp useBgFill="1"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1CD1CB0-1A22-1294-78BC-90CA0341EFC8}"/>
                    </a:ext>
                  </a:extLst>
                </p:cNvPr>
                <p:cNvSpPr txBox="1"/>
                <p:nvPr/>
              </p:nvSpPr>
              <p:spPr>
                <a:xfrm>
                  <a:off x="6751320" y="1500430"/>
                  <a:ext cx="4648200" cy="338554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600" b="1" dirty="0"/>
                    <a:t>                   3. ВОЗДАЯНИЯ – НАРОДНЫЙ СУД</a:t>
                  </a:r>
                </a:p>
              </p:txBody>
            </p:sp>
          </p:grpSp>
          <p:sp useBgFill="1"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2248537-1B2E-F01F-EC53-54505CB991F3}"/>
                  </a:ext>
                </a:extLst>
              </p:cNvPr>
              <p:cNvSpPr txBox="1"/>
              <p:nvPr/>
            </p:nvSpPr>
            <p:spPr>
              <a:xfrm>
                <a:off x="2587447" y="1244127"/>
                <a:ext cx="1363980" cy="33855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/>
                  <a:t>1. ПРАВИЛА. </a:t>
                </a:r>
              </a:p>
            </p:txBody>
          </p:sp>
          <p:sp useBgFill="1"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0A2F045-AFD3-B85F-2927-BF48FC06BF05}"/>
                  </a:ext>
                </a:extLst>
              </p:cNvPr>
              <p:cNvSpPr txBox="1"/>
              <p:nvPr/>
            </p:nvSpPr>
            <p:spPr>
              <a:xfrm>
                <a:off x="2587447" y="3978157"/>
                <a:ext cx="1363980" cy="33855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/>
                  <a:t>1. СТАТЬИ.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0021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79513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193D74F-59DB-8D52-02D7-04346150F50E}"/>
              </a:ext>
            </a:extLst>
          </p:cNvPr>
          <p:cNvSpPr txBox="1"/>
          <p:nvPr/>
        </p:nvSpPr>
        <p:spPr>
          <a:xfrm>
            <a:off x="702369" y="803271"/>
            <a:ext cx="9872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Схемы: Экономика - Экономические Инструменты: Сеть – Распределитель – Регулятор. 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EA93943-9862-9EA1-7A24-F80C1147804D}"/>
              </a:ext>
            </a:extLst>
          </p:cNvPr>
          <p:cNvGrpSpPr/>
          <p:nvPr/>
        </p:nvGrpSpPr>
        <p:grpSpPr>
          <a:xfrm>
            <a:off x="702369" y="1264093"/>
            <a:ext cx="10873740" cy="5234526"/>
            <a:chOff x="670560" y="1154256"/>
            <a:chExt cx="10873740" cy="4688830"/>
          </a:xfrm>
        </p:grpSpPr>
        <p:pic>
          <p:nvPicPr>
            <p:cNvPr id="17" name="Изображение1">
              <a:extLst>
                <a:ext uri="{FF2B5EF4-FFF2-40B4-BE49-F238E27FC236}">
                  <a16:creationId xmlns:a16="http://schemas.microsoft.com/office/drawing/2014/main" id="{B168413D-AC50-228E-5FF2-F76D1E8E6E7D}"/>
                </a:ext>
              </a:extLst>
            </p:cNvPr>
            <p:cNvPicPr>
              <a:picLocks noChangeAspect="1"/>
              <a:extLst>
                <a:ext uri="smNativeData">
                  <pr:smNativeData xmlns="" xmlns:p14="http://schemas.microsoft.com/office/powerpoint/2010/main" xmlns:pr="smNativeData" val="SMDATA_15_Ccle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/////zYIAABAOAAA+SEAABAAAAAmAAAACAAAAP//////////"/>
                </a:ext>
              </a:extLst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560" y="1226066"/>
              <a:ext cx="4457700" cy="2041423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8" name="Изображение1">
              <a:extLst>
                <a:ext uri="{FF2B5EF4-FFF2-40B4-BE49-F238E27FC236}">
                  <a16:creationId xmlns:a16="http://schemas.microsoft.com/office/drawing/2014/main" id="{B07388DC-6BE2-1D81-54CA-BDA5EEEB153A}"/>
                </a:ext>
              </a:extLst>
            </p:cNvPr>
            <p:cNvPicPr>
              <a:picLocks noChangeAspect="1"/>
              <a:extLst>
                <a:ext uri="smNativeData">
                  <pr:smNativeData xmlns="" xmlns:p14="http://schemas.microsoft.com/office/powerpoint/2010/main" xmlns:pr="smNativeData" val="SMDATA_15_CcleXhMAAAAlAAAAEQAAAC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AAAAADAAAABAAAAAAAAAAAAAAAAAAAAAAAAAAHgAAAGgAAAAAAAAAAAAAAAAAAAAAAAAAAAAAABAnAAAQJwAAAAAAAAAAAAAAAAAAAAAAAAAAAAAAAAAAAAAAAAAAAAAUAAAAAAAAAMDA/wAAAAAAZAAAADIAAAAAAAAAZAAAAAAAAAB/f38ACgAAAB8AAABUAAAAu+DjBf///wEAAAAAAAAAAAAAAAAAAAAAAAAAAAAAAAAAAAAAAAAAAAAAAAJ/f38AgICAA8zMzADAwP8Af39/AAAAAAAAAAAAAAAAAP///wAAAAAAIQAAABgAAAAUAAAA/////9UFAABAOAAAWiQAABAAAAAmAAAACAAAAP//////////"/>
                </a:ext>
              </a:extLst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560" y="3523860"/>
              <a:ext cx="4274820" cy="2319226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2BA3DF1-341E-C7B9-A2A3-62F262A84FB3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311140" y="1154256"/>
              <a:ext cx="6233160" cy="468883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30457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0DAE24-29C7-E564-1009-569B8764069C}"/>
              </a:ext>
            </a:extLst>
          </p:cNvPr>
          <p:cNvGrpSpPr/>
          <p:nvPr/>
        </p:nvGrpSpPr>
        <p:grpSpPr>
          <a:xfrm>
            <a:off x="2875086" y="-79513"/>
            <a:ext cx="6441828" cy="822072"/>
            <a:chOff x="2875086" y="-20367"/>
            <a:chExt cx="6441828" cy="99045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350EE11-D242-7F45-4AA9-702D1A412E73}"/>
                </a:ext>
              </a:extLst>
            </p:cNvPr>
            <p:cNvSpPr/>
            <p:nvPr/>
          </p:nvSpPr>
          <p:spPr>
            <a:xfrm>
              <a:off x="2875086" y="508426"/>
              <a:ext cx="644182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2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Перспективная Форма Перехода в Новый Мир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5A0E28F-6550-D98F-FB36-5FF1B57A9790}"/>
                </a:ext>
              </a:extLst>
            </p:cNvPr>
            <p:cNvSpPr/>
            <p:nvPr/>
          </p:nvSpPr>
          <p:spPr>
            <a:xfrm>
              <a:off x="4667724" y="-20367"/>
              <a:ext cx="2856551" cy="528794"/>
            </a:xfrm>
            <a:prstGeom prst="rect">
              <a:avLst/>
            </a:prstGeom>
            <a:noFill/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ru-RU" sz="32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трансформация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5C6E7AA-C83A-B422-C454-917A24E57461}"/>
              </a:ext>
            </a:extLst>
          </p:cNvPr>
          <p:cNvGrpSpPr/>
          <p:nvPr/>
        </p:nvGrpSpPr>
        <p:grpSpPr>
          <a:xfrm>
            <a:off x="785191" y="742559"/>
            <a:ext cx="10774017" cy="5854216"/>
            <a:chOff x="702369" y="742559"/>
            <a:chExt cx="10856839" cy="5854216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84E8E92-F440-DE75-0C39-C689B0E048BA}"/>
                </a:ext>
              </a:extLst>
            </p:cNvPr>
            <p:cNvGrpSpPr/>
            <p:nvPr/>
          </p:nvGrpSpPr>
          <p:grpSpPr>
            <a:xfrm>
              <a:off x="702369" y="1264093"/>
              <a:ext cx="10856839" cy="5332682"/>
              <a:chOff x="1711325" y="1225377"/>
              <a:chExt cx="8814435" cy="4504864"/>
            </a:xfrm>
          </p:grpSpPr>
          <p:pic>
            <p:nvPicPr>
              <p:cNvPr id="20" name="Изображение1">
                <a:extLst>
                  <a:ext uri="{FF2B5EF4-FFF2-40B4-BE49-F238E27FC236}">
                    <a16:creationId xmlns:a16="http://schemas.microsoft.com/office/drawing/2014/main" id="{7E13E21B-938E-78ED-E9B9-9F0EDC15011A}"/>
                  </a:ext>
                </a:extLst>
              </p:cNvPr>
              <p:cNvPicPr>
                <a:extLst>
                  <a:ext uri="smNativeData">
  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/cktYhMAAAAlAAAAEQAAAA8BAAAAkAAAAEgAAACQAAAASAAAAAAAAAAAAAAAAAAAAAEAAABQAAAAAAAAAAAA4D8AAAAAAADgPwAAAAAAAOA/AAAAAAAA4D8AAAAAAADgPwAAAAAAAOA/AAAAAAAA4D8AAAAAAADgPwAAAAAAAOA/AAAAAAAA4D8CAAAAjAAAAAAAAAAAAAAAmcz/DP///wgAAAAAAAAAAAAAAAAAAAAAAAAAAAAAAAAAAAAAZAAAAAEAAABAAAAAAAAAAAAAAAAAAAAAAAAAAAAAAAAAAAAAAAAAAAAAAAAAAAAAAAAAAAAAAAAAAAAAAAAAAAAAAAAAAAAAAAAAAAAAAAAAAAAAAAAAAAAAAAAAAAAAFAAAADwAAAAAAAAAAAAAAAJXp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AcAAAA4AAAAAAAAAAAAAAAAAAAA////AAAAAAAAAAAAAAAAAAAAAAAAAAAAAAAAAAAAAABkAAAAZAAAAAAAAAAjAAAABAAAAGQAAAAXAAAAFAAAAAAAAAAAAAAA/38AAP9/AAAAAAAACQAAAAQAAAAgHw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JnM/wX///8BAAAAAAAAAAAAAAAAAAAAAAAAAAAAAAAAAAAAAAAAAAACV6QCf39/AICAgAPMzMwAwMD/AH9/fwAAAAAAAAAAAAAAAAD///8AAAAAACEAAAAYAAAAFAAAAEsFAAC9BQAATUUAACcnAAAAAAAAJgAAAAgAAAD//////////zAAAAAUAAAAAAAAAAAA//8AAAEAAAD//wAAAQA="/>
                  </a:ext>
                </a:extLst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11325" y="1225377"/>
                <a:ext cx="8814435" cy="45048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 useBgFill="1"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4727DF3-5A1C-21D3-885F-4AF237C684B9}"/>
                  </a:ext>
                </a:extLst>
              </p:cNvPr>
              <p:cNvSpPr txBox="1"/>
              <p:nvPr/>
            </p:nvSpPr>
            <p:spPr>
              <a:xfrm>
                <a:off x="1798411" y="1225377"/>
                <a:ext cx="4700360" cy="18000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endParaRPr lang="ru-RU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93D74F-59DB-8D52-02D7-04346150F50E}"/>
                </a:ext>
              </a:extLst>
            </p:cNvPr>
            <p:cNvSpPr txBox="1"/>
            <p:nvPr/>
          </p:nvSpPr>
          <p:spPr>
            <a:xfrm>
              <a:off x="809634" y="742559"/>
              <a:ext cx="53306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Трафарет: </a:t>
              </a:r>
            </a:p>
            <a:p>
              <a:r>
                <a:rPr lang="ru-RU" sz="2000" b="1" dirty="0"/>
                <a:t>«Соглас» – Правила Нового Жизнеустройства.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42629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395</Words>
  <Application>Microsoft Office PowerPoint</Application>
  <PresentationFormat>Широкоэкранный</PresentationFormat>
  <Paragraphs>72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Arial Nova</vt:lpstr>
      <vt:lpstr>Calibri</vt:lpstr>
      <vt:lpstr>Calibri Light</vt:lpstr>
      <vt:lpstr>Constantia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МихаидЪ Гаврилов</dc:creator>
  <cp:lastModifiedBy>МихаидЪ Гаврилов</cp:lastModifiedBy>
  <cp:revision>16</cp:revision>
  <dcterms:created xsi:type="dcterms:W3CDTF">2022-06-15T16:09:10Z</dcterms:created>
  <dcterms:modified xsi:type="dcterms:W3CDTF">2022-06-20T16:12:49Z</dcterms:modified>
</cp:coreProperties>
</file>