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1" r:id="rId7"/>
    <p:sldId id="265" r:id="rId8"/>
    <p:sldId id="266" r:id="rId9"/>
    <p:sldId id="268" r:id="rId10"/>
    <p:sldId id="269" r:id="rId11"/>
    <p:sldId id="262" r:id="rId12"/>
    <p:sldId id="272" r:id="rId13"/>
    <p:sldId id="271" r:id="rId14"/>
    <p:sldId id="263" r:id="rId15"/>
    <p:sldId id="267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60"/>
  </p:normalViewPr>
  <p:slideViewPr>
    <p:cSldViewPr snapToGrid="0">
      <p:cViewPr varScale="1">
        <p:scale>
          <a:sx n="95" d="100"/>
          <a:sy n="95" d="100"/>
        </p:scale>
        <p:origin x="1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mail.ru/economics/30001865/?frommail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nt.ws/@matveychev/63055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nt.ws/@sam8807/630402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Противоречие классового "интереса" и реального интереса социальной верхушки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Драницына</a:t>
            </a:r>
            <a:r>
              <a:rPr lang="ru-RU" dirty="0"/>
              <a:t> Александра</a:t>
            </a:r>
          </a:p>
        </p:txBody>
      </p:sp>
    </p:spTree>
    <p:extLst>
      <p:ext uri="{BB962C8B-B14F-4D97-AF65-F5344CB8AC3E}">
        <p14:creationId xmlns:p14="http://schemas.microsoft.com/office/powerpoint/2010/main" val="1752613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Качественное изменение последнего времени - возможность накормить большинство. </a:t>
            </a:r>
            <a:endParaRPr lang="en-US" dirty="0"/>
          </a:p>
          <a:p>
            <a:r>
              <a:rPr lang="ru-RU" dirty="0"/>
              <a:t>Современный дефицитный ресурс - это дееспособный творческий потенциал. </a:t>
            </a:r>
            <a:endParaRPr lang="en-US" dirty="0"/>
          </a:p>
          <a:p>
            <a:r>
              <a:rPr lang="ru-RU" dirty="0"/>
              <a:t>Устаревшие системные принципы и системные принципы, адекватные максимальной скорости развития в современных условиях.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973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3112479" y="4207077"/>
            <a:ext cx="2183002" cy="4654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Качественное изменение</a:t>
            </a:r>
          </a:p>
        </p:txBody>
      </p:sp>
      <p:grpSp>
        <p:nvGrpSpPr>
          <p:cNvPr id="41" name="Группа 40"/>
          <p:cNvGrpSpPr/>
          <p:nvPr/>
        </p:nvGrpSpPr>
        <p:grpSpPr>
          <a:xfrm>
            <a:off x="2187278" y="1729644"/>
            <a:ext cx="4394396" cy="3445857"/>
            <a:chOff x="6096086" y="1352734"/>
            <a:chExt cx="4394396" cy="3445857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7013749" y="1722066"/>
              <a:ext cx="0" cy="2568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7013749" y="4290646"/>
              <a:ext cx="30747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430949" y="1352734"/>
              <a:ext cx="121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Ресурсы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39389" y="4379018"/>
              <a:ext cx="8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Люди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43516" y="4429259"/>
              <a:ext cx="482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86" y="3059834"/>
              <a:ext cx="78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опт</a:t>
              </a: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33365" y="3255666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9194241" y="4210259"/>
              <a:ext cx="0" cy="168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>
            <a:off x="2234504" y="4022411"/>
            <a:ext cx="955850" cy="369332"/>
            <a:chOff x="2234504" y="4022411"/>
            <a:chExt cx="955850" cy="369332"/>
          </a:xfrm>
        </p:grpSpPr>
        <p:sp>
          <p:nvSpPr>
            <p:cNvPr id="15" name="TextBox 14"/>
            <p:cNvSpPr txBox="1"/>
            <p:nvPr/>
          </p:nvSpPr>
          <p:spPr>
            <a:xfrm>
              <a:off x="2234504" y="4022411"/>
              <a:ext cx="653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ср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3034605" y="4213331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Прямоугольник 38"/>
          <p:cNvSpPr/>
          <p:nvPr/>
        </p:nvSpPr>
        <p:spPr>
          <a:xfrm>
            <a:off x="7573948" y="2876752"/>
            <a:ext cx="2183002" cy="1790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6658795" y="1729644"/>
            <a:ext cx="4394396" cy="3445857"/>
            <a:chOff x="6096086" y="1352734"/>
            <a:chExt cx="4394396" cy="3445857"/>
          </a:xfrm>
        </p:grpSpPr>
        <p:cxnSp>
          <p:nvCxnSpPr>
            <p:cNvPr id="43" name="Прямая со стрелкой 42"/>
            <p:cNvCxnSpPr/>
            <p:nvPr/>
          </p:nvCxnSpPr>
          <p:spPr>
            <a:xfrm flipV="1">
              <a:off x="7013749" y="1722066"/>
              <a:ext cx="0" cy="2568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>
              <a:off x="7013749" y="4290646"/>
              <a:ext cx="30747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430949" y="1352734"/>
              <a:ext cx="121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Ресурсы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639389" y="4379018"/>
              <a:ext cx="8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Люди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043516" y="4429259"/>
              <a:ext cx="482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96086" y="3059834"/>
              <a:ext cx="783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опт</a:t>
              </a: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6933365" y="3255666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9194241" y="4210259"/>
              <a:ext cx="0" cy="168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>
            <a:off x="6695973" y="2692086"/>
            <a:ext cx="955850" cy="369332"/>
            <a:chOff x="2234504" y="4022411"/>
            <a:chExt cx="955850" cy="369332"/>
          </a:xfrm>
        </p:grpSpPr>
        <p:sp>
          <p:nvSpPr>
            <p:cNvPr id="53" name="TextBox 52"/>
            <p:cNvSpPr txBox="1"/>
            <p:nvPr/>
          </p:nvSpPr>
          <p:spPr>
            <a:xfrm>
              <a:off x="2234504" y="4022411"/>
              <a:ext cx="653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ср</a:t>
              </a:r>
            </a:p>
          </p:txBody>
        </p: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034605" y="4213331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6216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3112479" y="4207077"/>
            <a:ext cx="2183002" cy="4654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Качественное </a:t>
            </a:r>
            <a:r>
              <a:rPr lang="ru-RU" dirty="0"/>
              <a:t>изменение</a:t>
            </a:r>
            <a:endParaRPr lang="ru-RU" dirty="0"/>
          </a:p>
        </p:txBody>
      </p:sp>
      <p:grpSp>
        <p:nvGrpSpPr>
          <p:cNvPr id="41" name="Группа 40"/>
          <p:cNvGrpSpPr/>
          <p:nvPr/>
        </p:nvGrpSpPr>
        <p:grpSpPr>
          <a:xfrm>
            <a:off x="2187278" y="1729644"/>
            <a:ext cx="4394396" cy="3445857"/>
            <a:chOff x="6096086" y="1352734"/>
            <a:chExt cx="4394396" cy="3445857"/>
          </a:xfrm>
        </p:grpSpPr>
        <p:cxnSp>
          <p:nvCxnSpPr>
            <p:cNvPr id="7" name="Прямая со стрелкой 6"/>
            <p:cNvCxnSpPr/>
            <p:nvPr/>
          </p:nvCxnSpPr>
          <p:spPr>
            <a:xfrm flipV="1">
              <a:off x="7013749" y="1722066"/>
              <a:ext cx="0" cy="2568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>
              <a:off x="7013749" y="4290646"/>
              <a:ext cx="30747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430949" y="1352734"/>
              <a:ext cx="121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Ресурсы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639389" y="4379018"/>
              <a:ext cx="8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Люди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043516" y="4429259"/>
              <a:ext cx="482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86" y="2929210"/>
              <a:ext cx="783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опт.</a:t>
              </a:r>
              <a:br>
                <a:rPr lang="ru-RU" dirty="0"/>
              </a:br>
              <a:r>
                <a:rPr lang="ru-RU" dirty="0" err="1"/>
                <a:t>разв</a:t>
              </a:r>
              <a:r>
                <a:rPr lang="ru-RU" dirty="0"/>
                <a:t>.</a:t>
              </a: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933365" y="3255666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9194241" y="4210259"/>
              <a:ext cx="0" cy="168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Группа 50"/>
          <p:cNvGrpSpPr/>
          <p:nvPr/>
        </p:nvGrpSpPr>
        <p:grpSpPr>
          <a:xfrm>
            <a:off x="2234504" y="4022411"/>
            <a:ext cx="955850" cy="369332"/>
            <a:chOff x="2234504" y="4022411"/>
            <a:chExt cx="955850" cy="369332"/>
          </a:xfrm>
        </p:grpSpPr>
        <p:sp>
          <p:nvSpPr>
            <p:cNvPr id="15" name="TextBox 14"/>
            <p:cNvSpPr txBox="1"/>
            <p:nvPr/>
          </p:nvSpPr>
          <p:spPr>
            <a:xfrm>
              <a:off x="2234504" y="4022411"/>
              <a:ext cx="653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ср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3034605" y="4213331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Прямоугольник 38"/>
          <p:cNvSpPr/>
          <p:nvPr/>
        </p:nvSpPr>
        <p:spPr>
          <a:xfrm>
            <a:off x="7573948" y="2876752"/>
            <a:ext cx="2183002" cy="1790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6658795" y="1729644"/>
            <a:ext cx="4394396" cy="3445857"/>
            <a:chOff x="6096086" y="1352734"/>
            <a:chExt cx="4394396" cy="3445857"/>
          </a:xfrm>
        </p:grpSpPr>
        <p:cxnSp>
          <p:nvCxnSpPr>
            <p:cNvPr id="43" name="Прямая со стрелкой 42"/>
            <p:cNvCxnSpPr/>
            <p:nvPr/>
          </p:nvCxnSpPr>
          <p:spPr>
            <a:xfrm flipV="1">
              <a:off x="7013749" y="1722066"/>
              <a:ext cx="0" cy="256858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 стрелкой 43"/>
            <p:cNvCxnSpPr/>
            <p:nvPr/>
          </p:nvCxnSpPr>
          <p:spPr>
            <a:xfrm>
              <a:off x="7013749" y="4290646"/>
              <a:ext cx="30747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430949" y="1352734"/>
              <a:ext cx="121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Ресурсы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639389" y="4379018"/>
              <a:ext cx="8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Люди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043516" y="4429259"/>
              <a:ext cx="482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  <a:endParaRPr lang="ru-RU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096086" y="2929210"/>
              <a:ext cx="783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опт.</a:t>
              </a:r>
            </a:p>
            <a:p>
              <a:r>
                <a:rPr lang="ru-RU" dirty="0" err="1"/>
                <a:t>разв</a:t>
              </a:r>
              <a:r>
                <a:rPr lang="ru-RU" dirty="0"/>
                <a:t>.</a:t>
              </a: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6933365" y="3255666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9194241" y="4210259"/>
              <a:ext cx="0" cy="168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Группа 51"/>
          <p:cNvGrpSpPr/>
          <p:nvPr/>
        </p:nvGrpSpPr>
        <p:grpSpPr>
          <a:xfrm>
            <a:off x="6695973" y="2692086"/>
            <a:ext cx="955850" cy="369332"/>
            <a:chOff x="2234504" y="4022411"/>
            <a:chExt cx="955850" cy="369332"/>
          </a:xfrm>
        </p:grpSpPr>
        <p:sp>
          <p:nvSpPr>
            <p:cNvPr id="53" name="TextBox 52"/>
            <p:cNvSpPr txBox="1"/>
            <p:nvPr/>
          </p:nvSpPr>
          <p:spPr>
            <a:xfrm>
              <a:off x="2234504" y="4022411"/>
              <a:ext cx="653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ср</a:t>
              </a:r>
            </a:p>
          </p:txBody>
        </p:sp>
        <p:cxnSp>
          <p:nvCxnSpPr>
            <p:cNvPr id="54" name="Прямая соединительная линия 53"/>
            <p:cNvCxnSpPr/>
            <p:nvPr/>
          </p:nvCxnSpPr>
          <p:spPr>
            <a:xfrm>
              <a:off x="3034605" y="4213331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" name="Прямая соединительная линия 3"/>
          <p:cNvCxnSpPr/>
          <p:nvPr/>
        </p:nvCxnSpPr>
        <p:spPr>
          <a:xfrm>
            <a:off x="3112479" y="4176933"/>
            <a:ext cx="2183002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уга 7"/>
          <p:cNvSpPr/>
          <p:nvPr/>
        </p:nvSpPr>
        <p:spPr>
          <a:xfrm rot="10800000">
            <a:off x="3142621" y="624109"/>
            <a:ext cx="4278088" cy="3904833"/>
          </a:xfrm>
          <a:prstGeom prst="arc">
            <a:avLst>
              <a:gd name="adj1" fmla="val 16200000"/>
              <a:gd name="adj2" fmla="val 7956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Дуга 33"/>
          <p:cNvSpPr/>
          <p:nvPr/>
        </p:nvSpPr>
        <p:spPr>
          <a:xfrm rot="10800000">
            <a:off x="7617906" y="-1738366"/>
            <a:ext cx="4278088" cy="6267307"/>
          </a:xfrm>
          <a:prstGeom prst="arc">
            <a:avLst>
              <a:gd name="adj1" fmla="val 16200000"/>
              <a:gd name="adj2" fmla="val 7956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7573948" y="2820405"/>
            <a:ext cx="2183002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олилиния: фигура 12"/>
          <p:cNvSpPr/>
          <p:nvPr/>
        </p:nvSpPr>
        <p:spPr>
          <a:xfrm>
            <a:off x="7596554" y="2139641"/>
            <a:ext cx="2170876" cy="1370636"/>
          </a:xfrm>
          <a:custGeom>
            <a:avLst/>
            <a:gdLst>
              <a:gd name="connsiteX0" fmla="*/ 0 w 2170876"/>
              <a:gd name="connsiteY0" fmla="*/ 714091 h 1370636"/>
              <a:gd name="connsiteX1" fmla="*/ 150725 w 2170876"/>
              <a:gd name="connsiteY1" fmla="*/ 1105977 h 1370636"/>
              <a:gd name="connsiteX2" fmla="*/ 241160 w 2170876"/>
              <a:gd name="connsiteY2" fmla="*/ 1186363 h 1370636"/>
              <a:gd name="connsiteX3" fmla="*/ 432079 w 2170876"/>
              <a:gd name="connsiteY3" fmla="*/ 412640 h 1370636"/>
              <a:gd name="connsiteX4" fmla="*/ 713433 w 2170876"/>
              <a:gd name="connsiteY4" fmla="*/ 1367234 h 1370636"/>
              <a:gd name="connsiteX5" fmla="*/ 904351 w 2170876"/>
              <a:gd name="connsiteY5" fmla="*/ 658 h 1370636"/>
              <a:gd name="connsiteX6" fmla="*/ 1045028 w 2170876"/>
              <a:gd name="connsiteY6" fmla="*/ 1176315 h 1370636"/>
              <a:gd name="connsiteX7" fmla="*/ 1276141 w 2170876"/>
              <a:gd name="connsiteY7" fmla="*/ 452834 h 1370636"/>
              <a:gd name="connsiteX8" fmla="*/ 1497204 w 2170876"/>
              <a:gd name="connsiteY8" fmla="*/ 935155 h 1370636"/>
              <a:gd name="connsiteX9" fmla="*/ 1778558 w 2170876"/>
              <a:gd name="connsiteY9" fmla="*/ 513124 h 1370636"/>
              <a:gd name="connsiteX10" fmla="*/ 1929283 w 2170876"/>
              <a:gd name="connsiteY10" fmla="*/ 844719 h 1370636"/>
              <a:gd name="connsiteX11" fmla="*/ 2100105 w 2170876"/>
              <a:gd name="connsiteY11" fmla="*/ 533221 h 1370636"/>
              <a:gd name="connsiteX12" fmla="*/ 2160395 w 2170876"/>
              <a:gd name="connsiteY12" fmla="*/ 643752 h 1370636"/>
              <a:gd name="connsiteX13" fmla="*/ 2170444 w 2170876"/>
              <a:gd name="connsiteY13" fmla="*/ 673897 h 1370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0876" h="1370636">
                <a:moveTo>
                  <a:pt x="0" y="714091"/>
                </a:moveTo>
                <a:cubicBezTo>
                  <a:pt x="55266" y="870678"/>
                  <a:pt x="110532" y="1027265"/>
                  <a:pt x="150725" y="1105977"/>
                </a:cubicBezTo>
                <a:cubicBezTo>
                  <a:pt x="190918" y="1184689"/>
                  <a:pt x="194268" y="1301919"/>
                  <a:pt x="241160" y="1186363"/>
                </a:cubicBezTo>
                <a:cubicBezTo>
                  <a:pt x="288052" y="1070807"/>
                  <a:pt x="353367" y="382495"/>
                  <a:pt x="432079" y="412640"/>
                </a:cubicBezTo>
                <a:cubicBezTo>
                  <a:pt x="510791" y="442785"/>
                  <a:pt x="634721" y="1435898"/>
                  <a:pt x="713433" y="1367234"/>
                </a:cubicBezTo>
                <a:cubicBezTo>
                  <a:pt x="792145" y="1298570"/>
                  <a:pt x="849085" y="32478"/>
                  <a:pt x="904351" y="658"/>
                </a:cubicBezTo>
                <a:cubicBezTo>
                  <a:pt x="959617" y="-31162"/>
                  <a:pt x="983063" y="1100952"/>
                  <a:pt x="1045028" y="1176315"/>
                </a:cubicBezTo>
                <a:cubicBezTo>
                  <a:pt x="1106993" y="1251678"/>
                  <a:pt x="1200778" y="493027"/>
                  <a:pt x="1276141" y="452834"/>
                </a:cubicBezTo>
                <a:cubicBezTo>
                  <a:pt x="1351504" y="412641"/>
                  <a:pt x="1413468" y="925107"/>
                  <a:pt x="1497204" y="935155"/>
                </a:cubicBezTo>
                <a:cubicBezTo>
                  <a:pt x="1580940" y="945203"/>
                  <a:pt x="1706545" y="528197"/>
                  <a:pt x="1778558" y="513124"/>
                </a:cubicBezTo>
                <a:cubicBezTo>
                  <a:pt x="1850571" y="498051"/>
                  <a:pt x="1875692" y="841370"/>
                  <a:pt x="1929283" y="844719"/>
                </a:cubicBezTo>
                <a:cubicBezTo>
                  <a:pt x="1982874" y="848069"/>
                  <a:pt x="2061586" y="566715"/>
                  <a:pt x="2100105" y="533221"/>
                </a:cubicBezTo>
                <a:cubicBezTo>
                  <a:pt x="2138624" y="499727"/>
                  <a:pt x="2148672" y="620306"/>
                  <a:pt x="2160395" y="643752"/>
                </a:cubicBezTo>
                <a:cubicBezTo>
                  <a:pt x="2172118" y="667198"/>
                  <a:pt x="2171281" y="670547"/>
                  <a:pt x="2170444" y="673897"/>
                </a:cubicBezTo>
              </a:path>
            </a:pathLst>
          </a:cu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7573948" y="3608180"/>
            <a:ext cx="2183002" cy="0"/>
          </a:xfrm>
          <a:prstGeom prst="line">
            <a:avLst/>
          </a:prstGeom>
          <a:ln w="285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949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Медведев поручил ведомствам заняться развитием краудфандинга</a:t>
            </a:r>
          </a:p>
          <a:p>
            <a:pPr marL="0" indent="0">
              <a:buNone/>
            </a:pPr>
            <a:r>
              <a:rPr lang="ru-RU" i="1" dirty="0"/>
              <a:t>Москва. 7 июня. INTERFAX.RU — </a:t>
            </a:r>
            <a:r>
              <a:rPr lang="ru-RU" dirty="0"/>
              <a:t>Минэкономразвития и Минфин с участием ЦБ и рабочей группы по созданию международного финансового центра должны к 15 октября представить в правительство предложения по развитию альтернативных механизмов финансирования — краудфандинга, </a:t>
            </a:r>
            <a:r>
              <a:rPr lang="ru-RU" dirty="0" err="1"/>
              <a:t>краудинвестинга</a:t>
            </a:r>
            <a:r>
              <a:rPr lang="ru-RU" dirty="0"/>
              <a:t>, </a:t>
            </a:r>
            <a:r>
              <a:rPr lang="ru-RU" dirty="0" err="1"/>
              <a:t>краудлендинга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https://news.mail.ru/economics/30001865/?frommail=1</a:t>
            </a:r>
            <a:r>
              <a:rPr lang="ru-RU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068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ru-RU" dirty="0"/>
              <a:t>ресурсов оптимального развития?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ли он</a:t>
            </a:r>
          </a:p>
        </p:txBody>
      </p:sp>
    </p:spTree>
    <p:extLst>
      <p:ext uri="{BB962C8B-B14F-4D97-AF65-F5344CB8AC3E}">
        <p14:creationId xmlns:p14="http://schemas.microsoft.com/office/powerpoint/2010/main" val="1875146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удовлетворения потребностей</a:t>
            </a:r>
          </a:p>
        </p:txBody>
      </p:sp>
      <p:sp>
        <p:nvSpPr>
          <p:cNvPr id="4" name="Овал 3"/>
          <p:cNvSpPr/>
          <p:nvPr/>
        </p:nvSpPr>
        <p:spPr>
          <a:xfrm>
            <a:off x="5828041" y="2863781"/>
            <a:ext cx="2180492" cy="20699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Рутина,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квази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-стабильные технологии</a:t>
            </a:r>
          </a:p>
        </p:txBody>
      </p:sp>
      <p:sp>
        <p:nvSpPr>
          <p:cNvPr id="5" name="Овал 4"/>
          <p:cNvSpPr/>
          <p:nvPr/>
        </p:nvSpPr>
        <p:spPr>
          <a:xfrm>
            <a:off x="4662437" y="1708223"/>
            <a:ext cx="4411227" cy="4411227"/>
          </a:xfrm>
          <a:prstGeom prst="ellipse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12420" y="1379980"/>
            <a:ext cx="5072741" cy="5072741"/>
          </a:xfrm>
          <a:prstGeom prst="ellipse">
            <a:avLst/>
          </a:prstGeom>
          <a:noFill/>
          <a:ln w="63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064561" y="1229258"/>
            <a:ext cx="5531616" cy="5377540"/>
          </a:xfrm>
          <a:prstGeom prst="ellipse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068831" y="2753248"/>
            <a:ext cx="205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Творческое удовлетворение</a:t>
            </a:r>
          </a:p>
          <a:p>
            <a:r>
              <a:rPr lang="ru-RU" dirty="0"/>
              <a:t>потребностей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47612" y="1708223"/>
            <a:ext cx="255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Неудовлетворенные потребности</a:t>
            </a:r>
          </a:p>
        </p:txBody>
      </p:sp>
    </p:spTree>
    <p:extLst>
      <p:ext uri="{BB962C8B-B14F-4D97-AF65-F5344CB8AC3E}">
        <p14:creationId xmlns:p14="http://schemas.microsoft.com/office/powerpoint/2010/main" val="2954837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удовлетворения потребностей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828041" y="2863781"/>
            <a:ext cx="2180492" cy="20699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Рутина,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квази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-стабильные технологии</a:t>
            </a:r>
          </a:p>
        </p:txBody>
      </p:sp>
      <p:sp>
        <p:nvSpPr>
          <p:cNvPr id="5" name="Овал 4"/>
          <p:cNvSpPr/>
          <p:nvPr/>
        </p:nvSpPr>
        <p:spPr>
          <a:xfrm>
            <a:off x="4662437" y="1708223"/>
            <a:ext cx="4411227" cy="4411227"/>
          </a:xfrm>
          <a:prstGeom prst="ellipse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12420" y="1379980"/>
            <a:ext cx="5072741" cy="5072741"/>
          </a:xfrm>
          <a:prstGeom prst="ellipse">
            <a:avLst/>
          </a:prstGeom>
          <a:noFill/>
          <a:ln w="63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064561" y="1229258"/>
            <a:ext cx="5531616" cy="5377540"/>
          </a:xfrm>
          <a:prstGeom prst="ellipse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068831" y="2753248"/>
            <a:ext cx="205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Творческое удовлетворение</a:t>
            </a:r>
          </a:p>
          <a:p>
            <a:r>
              <a:rPr lang="ru-RU" dirty="0"/>
              <a:t>потребностей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3406" y="2059914"/>
            <a:ext cx="255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Неудовлетворенные потребности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068832" y="4864495"/>
            <a:ext cx="2059912" cy="947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Материальные ресурсы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706708" y="3787717"/>
            <a:ext cx="1738364" cy="94772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Творческий потенциал</a:t>
            </a:r>
          </a:p>
        </p:txBody>
      </p:sp>
      <p:cxnSp>
        <p:nvCxnSpPr>
          <p:cNvPr id="13" name="Прямая со стрелкой 12"/>
          <p:cNvCxnSpPr>
            <a:stCxn id="10" idx="0"/>
          </p:cNvCxnSpPr>
          <p:nvPr/>
        </p:nvCxnSpPr>
        <p:spPr>
          <a:xfrm flipH="1" flipV="1">
            <a:off x="8947612" y="3676578"/>
            <a:ext cx="151176" cy="1187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0"/>
          </p:cNvCxnSpPr>
          <p:nvPr/>
        </p:nvCxnSpPr>
        <p:spPr>
          <a:xfrm flipH="1" flipV="1">
            <a:off x="9946194" y="3456633"/>
            <a:ext cx="629696" cy="33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828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</a:t>
            </a:r>
            <a:r>
              <a:rPr lang="ru-RU" dirty="0"/>
              <a:t>ресурсов оптимального развития</a:t>
            </a:r>
          </a:p>
        </p:txBody>
      </p:sp>
      <p:sp>
        <p:nvSpPr>
          <p:cNvPr id="4" name="Овал 3"/>
          <p:cNvSpPr/>
          <p:nvPr/>
        </p:nvSpPr>
        <p:spPr>
          <a:xfrm>
            <a:off x="5828041" y="2863781"/>
            <a:ext cx="2180492" cy="20699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Рутина,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квази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-стабильные технологии</a:t>
            </a:r>
          </a:p>
        </p:txBody>
      </p:sp>
      <p:sp>
        <p:nvSpPr>
          <p:cNvPr id="5" name="Овал 4"/>
          <p:cNvSpPr/>
          <p:nvPr/>
        </p:nvSpPr>
        <p:spPr>
          <a:xfrm>
            <a:off x="4662437" y="1708223"/>
            <a:ext cx="4411227" cy="4411227"/>
          </a:xfrm>
          <a:prstGeom prst="ellipse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12420" y="1379980"/>
            <a:ext cx="5072741" cy="5072741"/>
          </a:xfrm>
          <a:prstGeom prst="ellipse">
            <a:avLst/>
          </a:prstGeom>
          <a:noFill/>
          <a:ln w="63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064561" y="1229258"/>
            <a:ext cx="5531616" cy="5377540"/>
          </a:xfrm>
          <a:prstGeom prst="ellipse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068831" y="2753248"/>
            <a:ext cx="205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Творческое удовлетворение</a:t>
            </a:r>
          </a:p>
          <a:p>
            <a:r>
              <a:rPr lang="ru-RU" dirty="0"/>
              <a:t>потребностей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83457" y="2019717"/>
            <a:ext cx="255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Неудовлетворенные потребности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068832" y="4864495"/>
            <a:ext cx="2059912" cy="947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06708" y="3787717"/>
            <a:ext cx="1738364" cy="94772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Творческий потенциал</a:t>
            </a:r>
          </a:p>
        </p:txBody>
      </p:sp>
      <p:cxnSp>
        <p:nvCxnSpPr>
          <p:cNvPr id="13" name="Прямая со стрелкой 12"/>
          <p:cNvCxnSpPr>
            <a:stCxn id="10" idx="0"/>
          </p:cNvCxnSpPr>
          <p:nvPr/>
        </p:nvCxnSpPr>
        <p:spPr>
          <a:xfrm flipH="1" flipV="1">
            <a:off x="8947612" y="3676578"/>
            <a:ext cx="151176" cy="1187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0"/>
          </p:cNvCxnSpPr>
          <p:nvPr/>
        </p:nvCxnSpPr>
        <p:spPr>
          <a:xfrm flipH="1" flipV="1">
            <a:off x="9946194" y="3456633"/>
            <a:ext cx="629696" cy="33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17" idx="3"/>
            <a:endCxn id="11" idx="2"/>
          </p:cNvCxnSpPr>
          <p:nvPr/>
        </p:nvCxnSpPr>
        <p:spPr>
          <a:xfrm flipV="1">
            <a:off x="10140469" y="4735444"/>
            <a:ext cx="435421" cy="15390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656655" y="5036901"/>
            <a:ext cx="78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ru-RU" dirty="0"/>
              <a:t>опт.</a:t>
            </a:r>
          </a:p>
          <a:p>
            <a:r>
              <a:rPr lang="ru-RU" dirty="0" err="1"/>
              <a:t>разв</a:t>
            </a:r>
            <a:r>
              <a:rPr lang="ru-RU" dirty="0"/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080557" y="5800664"/>
            <a:ext cx="2059912" cy="947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Материальные ресурсы +</a:t>
            </a:r>
          </a:p>
        </p:txBody>
      </p:sp>
    </p:spTree>
    <p:extLst>
      <p:ext uri="{BB962C8B-B14F-4D97-AF65-F5344CB8AC3E}">
        <p14:creationId xmlns:p14="http://schemas.microsoft.com/office/powerpoint/2010/main" val="4060492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9123903" y="2320660"/>
            <a:ext cx="2321169" cy="94772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Творческий потенциал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 творческого потенциала</a:t>
            </a:r>
          </a:p>
        </p:txBody>
      </p:sp>
      <p:sp>
        <p:nvSpPr>
          <p:cNvPr id="4" name="Овал 3"/>
          <p:cNvSpPr/>
          <p:nvPr/>
        </p:nvSpPr>
        <p:spPr>
          <a:xfrm>
            <a:off x="4401180" y="2863781"/>
            <a:ext cx="2180492" cy="206996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Рутина,</a:t>
            </a:r>
            <a:b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квази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-стабильные технологии</a:t>
            </a:r>
          </a:p>
        </p:txBody>
      </p:sp>
      <p:sp>
        <p:nvSpPr>
          <p:cNvPr id="5" name="Овал 4"/>
          <p:cNvSpPr/>
          <p:nvPr/>
        </p:nvSpPr>
        <p:spPr>
          <a:xfrm>
            <a:off x="3235576" y="1708223"/>
            <a:ext cx="4411227" cy="4411227"/>
          </a:xfrm>
          <a:prstGeom prst="ellipse">
            <a:avLst/>
          </a:prstGeom>
          <a:noFill/>
          <a:ln w="952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85559" y="1379980"/>
            <a:ext cx="5072741" cy="5072741"/>
          </a:xfrm>
          <a:prstGeom prst="ellipse">
            <a:avLst/>
          </a:prstGeom>
          <a:noFill/>
          <a:ln w="63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37700" y="1229258"/>
            <a:ext cx="5531616" cy="5377540"/>
          </a:xfrm>
          <a:prstGeom prst="ellipse">
            <a:avLst/>
          </a:prstGeom>
          <a:noFill/>
          <a:ln w="31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641970" y="2753248"/>
            <a:ext cx="2059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Творческое удовлетворение</a:t>
            </a:r>
          </a:p>
          <a:p>
            <a:r>
              <a:rPr lang="ru-RU" dirty="0"/>
              <a:t>потребностей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6497" y="1999626"/>
            <a:ext cx="255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Неудовлетворенные потребности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123903" y="3268387"/>
            <a:ext cx="2321168" cy="141205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Творческий потенциал +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7520751" y="3676578"/>
            <a:ext cx="151176" cy="1187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8447320" y="3073190"/>
            <a:ext cx="676583" cy="413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Улыбающееся лицо 2"/>
          <p:cNvSpPr/>
          <p:nvPr/>
        </p:nvSpPr>
        <p:spPr>
          <a:xfrm>
            <a:off x="9639279" y="3305681"/>
            <a:ext cx="422476" cy="42247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лыбающееся лицо 15"/>
          <p:cNvSpPr/>
          <p:nvPr/>
        </p:nvSpPr>
        <p:spPr>
          <a:xfrm>
            <a:off x="10086426" y="3305681"/>
            <a:ext cx="422476" cy="42247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лыбающееся лицо 16"/>
          <p:cNvSpPr/>
          <p:nvPr/>
        </p:nvSpPr>
        <p:spPr>
          <a:xfrm>
            <a:off x="10550775" y="3314388"/>
            <a:ext cx="422476" cy="42247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9319856" y="3362456"/>
            <a:ext cx="30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802742" y="4864495"/>
            <a:ext cx="2059912" cy="947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26" name="Прямая со стрелкой 25"/>
          <p:cNvCxnSpPr>
            <a:stCxn id="28" idx="3"/>
            <a:endCxn id="11" idx="2"/>
          </p:cNvCxnSpPr>
          <p:nvPr/>
        </p:nvCxnSpPr>
        <p:spPr>
          <a:xfrm flipV="1">
            <a:off x="8864331" y="4680446"/>
            <a:ext cx="1420156" cy="15940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390565" y="5036901"/>
            <a:ext cx="783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</a:t>
            </a:r>
            <a:r>
              <a:rPr lang="ru-RU" dirty="0"/>
              <a:t>опт.</a:t>
            </a:r>
          </a:p>
          <a:p>
            <a:r>
              <a:rPr lang="ru-RU" dirty="0" err="1"/>
              <a:t>разв</a:t>
            </a:r>
            <a:r>
              <a:rPr lang="ru-RU" dirty="0"/>
              <a:t>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804419" y="5800664"/>
            <a:ext cx="2059912" cy="9477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Материальные ресурсы +</a:t>
            </a:r>
          </a:p>
        </p:txBody>
      </p:sp>
    </p:spTree>
    <p:extLst>
      <p:ext uri="{BB962C8B-B14F-4D97-AF65-F5344CB8AC3E}">
        <p14:creationId xmlns:p14="http://schemas.microsoft.com/office/powerpoint/2010/main" val="3619366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взять.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03019" y="3158108"/>
            <a:ext cx="2183002" cy="17908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4387866" y="2011000"/>
            <a:ext cx="4394396" cy="3927576"/>
            <a:chOff x="6096086" y="1352734"/>
            <a:chExt cx="4394396" cy="3927576"/>
          </a:xfrm>
        </p:grpSpPr>
        <p:cxnSp>
          <p:nvCxnSpPr>
            <p:cNvPr id="6" name="Прямая со стрелкой 5"/>
            <p:cNvCxnSpPr/>
            <p:nvPr/>
          </p:nvCxnSpPr>
          <p:spPr>
            <a:xfrm flipV="1">
              <a:off x="7013749" y="1722066"/>
              <a:ext cx="0" cy="35582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>
              <a:off x="7013749" y="4290646"/>
              <a:ext cx="30747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430949" y="1352734"/>
              <a:ext cx="1215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Ресурсы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639389" y="4379018"/>
              <a:ext cx="851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Люди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43516" y="4429259"/>
              <a:ext cx="4823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086" y="2929210"/>
              <a:ext cx="783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опт.</a:t>
              </a:r>
            </a:p>
            <a:p>
              <a:r>
                <a:rPr lang="ru-RU" dirty="0" err="1"/>
                <a:t>разв</a:t>
              </a:r>
              <a:r>
                <a:rPr lang="ru-RU" dirty="0"/>
                <a:t>.</a:t>
              </a:r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6933365" y="3255666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9194241" y="4210259"/>
              <a:ext cx="0" cy="16875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4425044" y="2973442"/>
            <a:ext cx="955850" cy="369332"/>
            <a:chOff x="2234504" y="4022411"/>
            <a:chExt cx="955850" cy="369332"/>
          </a:xfrm>
        </p:grpSpPr>
        <p:sp>
          <p:nvSpPr>
            <p:cNvPr id="15" name="TextBox 14"/>
            <p:cNvSpPr txBox="1"/>
            <p:nvPr/>
          </p:nvSpPr>
          <p:spPr>
            <a:xfrm>
              <a:off x="2234504" y="4022411"/>
              <a:ext cx="653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</a:t>
              </a:r>
              <a:r>
                <a:rPr lang="ru-RU" dirty="0"/>
                <a:t>ср</a:t>
              </a:r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3034605" y="4213331"/>
              <a:ext cx="155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Дуга 16"/>
          <p:cNvSpPr/>
          <p:nvPr/>
        </p:nvSpPr>
        <p:spPr>
          <a:xfrm rot="10800000">
            <a:off x="5346977" y="-1457010"/>
            <a:ext cx="4278088" cy="6267307"/>
          </a:xfrm>
          <a:prstGeom prst="arc">
            <a:avLst>
              <a:gd name="adj1" fmla="val 16200000"/>
              <a:gd name="adj2" fmla="val 79564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303019" y="3101761"/>
            <a:ext cx="2183002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олилиния: фигура 18"/>
          <p:cNvSpPr/>
          <p:nvPr/>
        </p:nvSpPr>
        <p:spPr>
          <a:xfrm>
            <a:off x="5325625" y="2420997"/>
            <a:ext cx="2170876" cy="1370636"/>
          </a:xfrm>
          <a:custGeom>
            <a:avLst/>
            <a:gdLst>
              <a:gd name="connsiteX0" fmla="*/ 0 w 2170876"/>
              <a:gd name="connsiteY0" fmla="*/ 714091 h 1370636"/>
              <a:gd name="connsiteX1" fmla="*/ 150725 w 2170876"/>
              <a:gd name="connsiteY1" fmla="*/ 1105977 h 1370636"/>
              <a:gd name="connsiteX2" fmla="*/ 241160 w 2170876"/>
              <a:gd name="connsiteY2" fmla="*/ 1186363 h 1370636"/>
              <a:gd name="connsiteX3" fmla="*/ 432079 w 2170876"/>
              <a:gd name="connsiteY3" fmla="*/ 412640 h 1370636"/>
              <a:gd name="connsiteX4" fmla="*/ 713433 w 2170876"/>
              <a:gd name="connsiteY4" fmla="*/ 1367234 h 1370636"/>
              <a:gd name="connsiteX5" fmla="*/ 904351 w 2170876"/>
              <a:gd name="connsiteY5" fmla="*/ 658 h 1370636"/>
              <a:gd name="connsiteX6" fmla="*/ 1045028 w 2170876"/>
              <a:gd name="connsiteY6" fmla="*/ 1176315 h 1370636"/>
              <a:gd name="connsiteX7" fmla="*/ 1276141 w 2170876"/>
              <a:gd name="connsiteY7" fmla="*/ 452834 h 1370636"/>
              <a:gd name="connsiteX8" fmla="*/ 1497204 w 2170876"/>
              <a:gd name="connsiteY8" fmla="*/ 935155 h 1370636"/>
              <a:gd name="connsiteX9" fmla="*/ 1778558 w 2170876"/>
              <a:gd name="connsiteY9" fmla="*/ 513124 h 1370636"/>
              <a:gd name="connsiteX10" fmla="*/ 1929283 w 2170876"/>
              <a:gd name="connsiteY10" fmla="*/ 844719 h 1370636"/>
              <a:gd name="connsiteX11" fmla="*/ 2100105 w 2170876"/>
              <a:gd name="connsiteY11" fmla="*/ 533221 h 1370636"/>
              <a:gd name="connsiteX12" fmla="*/ 2160395 w 2170876"/>
              <a:gd name="connsiteY12" fmla="*/ 643752 h 1370636"/>
              <a:gd name="connsiteX13" fmla="*/ 2170444 w 2170876"/>
              <a:gd name="connsiteY13" fmla="*/ 673897 h 1370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0876" h="1370636">
                <a:moveTo>
                  <a:pt x="0" y="714091"/>
                </a:moveTo>
                <a:cubicBezTo>
                  <a:pt x="55266" y="870678"/>
                  <a:pt x="110532" y="1027265"/>
                  <a:pt x="150725" y="1105977"/>
                </a:cubicBezTo>
                <a:cubicBezTo>
                  <a:pt x="190918" y="1184689"/>
                  <a:pt x="194268" y="1301919"/>
                  <a:pt x="241160" y="1186363"/>
                </a:cubicBezTo>
                <a:cubicBezTo>
                  <a:pt x="288052" y="1070807"/>
                  <a:pt x="353367" y="382495"/>
                  <a:pt x="432079" y="412640"/>
                </a:cubicBezTo>
                <a:cubicBezTo>
                  <a:pt x="510791" y="442785"/>
                  <a:pt x="634721" y="1435898"/>
                  <a:pt x="713433" y="1367234"/>
                </a:cubicBezTo>
                <a:cubicBezTo>
                  <a:pt x="792145" y="1298570"/>
                  <a:pt x="849085" y="32478"/>
                  <a:pt x="904351" y="658"/>
                </a:cubicBezTo>
                <a:cubicBezTo>
                  <a:pt x="959617" y="-31162"/>
                  <a:pt x="983063" y="1100952"/>
                  <a:pt x="1045028" y="1176315"/>
                </a:cubicBezTo>
                <a:cubicBezTo>
                  <a:pt x="1106993" y="1251678"/>
                  <a:pt x="1200778" y="493027"/>
                  <a:pt x="1276141" y="452834"/>
                </a:cubicBezTo>
                <a:cubicBezTo>
                  <a:pt x="1351504" y="412641"/>
                  <a:pt x="1413468" y="925107"/>
                  <a:pt x="1497204" y="935155"/>
                </a:cubicBezTo>
                <a:cubicBezTo>
                  <a:pt x="1580940" y="945203"/>
                  <a:pt x="1706545" y="528197"/>
                  <a:pt x="1778558" y="513124"/>
                </a:cubicBezTo>
                <a:cubicBezTo>
                  <a:pt x="1850571" y="498051"/>
                  <a:pt x="1875692" y="841370"/>
                  <a:pt x="1929283" y="844719"/>
                </a:cubicBezTo>
                <a:cubicBezTo>
                  <a:pt x="1982874" y="848069"/>
                  <a:pt x="2061586" y="566715"/>
                  <a:pt x="2100105" y="533221"/>
                </a:cubicBezTo>
                <a:cubicBezTo>
                  <a:pt x="2138624" y="499727"/>
                  <a:pt x="2148672" y="620306"/>
                  <a:pt x="2160395" y="643752"/>
                </a:cubicBezTo>
                <a:cubicBezTo>
                  <a:pt x="2172118" y="667198"/>
                  <a:pt x="2171281" y="670547"/>
                  <a:pt x="2170444" y="673897"/>
                </a:cubicBezTo>
              </a:path>
            </a:pathLst>
          </a:custGeom>
          <a:noFill/>
          <a:ln w="28575">
            <a:solidFill>
              <a:srgbClr val="92D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5303019" y="3889536"/>
            <a:ext cx="2183002" cy="0"/>
          </a:xfrm>
          <a:prstGeom prst="line">
            <a:avLst/>
          </a:prstGeom>
          <a:ln w="285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938580" y="3913932"/>
            <a:ext cx="0" cy="1492684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325625" y="5238247"/>
            <a:ext cx="61295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315577" y="5780854"/>
            <a:ext cx="2170876" cy="0"/>
          </a:xfrm>
          <a:prstGeom prst="straightConnector1">
            <a:avLst/>
          </a:prstGeom>
          <a:ln w="3810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496505" y="4446488"/>
            <a:ext cx="0" cy="1492684"/>
          </a:xfrm>
          <a:prstGeom prst="line">
            <a:avLst/>
          </a:prstGeom>
          <a:ln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119664" y="5434190"/>
            <a:ext cx="102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92925" y="4660274"/>
            <a:ext cx="2350864" cy="1200329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Вычтем затраты на поддержание иерархии – остается 1-4%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4943789" y="5272191"/>
            <a:ext cx="688313" cy="346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812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Это точно сейчас уже?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Глава Минтруда Максим </a:t>
            </a:r>
            <a:r>
              <a:rPr lang="ru-RU" b="1" dirty="0" err="1"/>
              <a:t>Топилин</a:t>
            </a:r>
            <a:r>
              <a:rPr lang="ru-RU" b="1" dirty="0"/>
              <a:t> не исключил, что в ближайшем будущем рабочий день может существенно сократиться и продолжаться всего лишь два часа.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«Может быть, в XXI веке будет стандарт четыре часа, может быть, пять, может, шесть, я не знаю. Может быть, когда-нибудь мы за два часа будем с вами все отрабатывать, а потом заниматься своими делами», - отметил </a:t>
            </a:r>
            <a:r>
              <a:rPr lang="ru-RU" dirty="0" err="1"/>
              <a:t>Топилин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При этом министр подчеркнул, что сокращение рабочего дня не будет означать падение и заработной платы.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https://cont.ws/@matveychev/630550</a:t>
            </a: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485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Это точно сейчас уже?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Заместитель председателя Банка России Сергей Швецов предложил сделать пятницу выходным днем.</a:t>
            </a:r>
          </a:p>
          <a:p>
            <a:pPr marL="0" indent="0">
              <a:buNone/>
            </a:pPr>
            <a:r>
              <a:rPr lang="ru-RU" dirty="0"/>
              <a:t>Швецов уверен, что уже лет через 15 рабочую неделю можно будет смело сократить на день.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… возникает вопрос, чем будут заняты все эти люди», - отметил банкир.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И так сейчас из 100% населения страны </a:t>
            </a:r>
            <a:r>
              <a:rPr lang="ru-RU" b="1" dirty="0">
                <a:solidFill>
                  <a:srgbClr val="FF0000"/>
                </a:solidFill>
              </a:rPr>
              <a:t>лишь 2% россиян кормят остальных</a:t>
            </a:r>
            <a:r>
              <a:rPr lang="ru-RU" dirty="0"/>
              <a:t>, пишет gazeta.ru.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https://cont.ws/@sam8807/630402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4481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Говорить о классовом интересе вместо реального – обман.</a:t>
            </a:r>
          </a:p>
          <a:p>
            <a:r>
              <a:rPr lang="ru-RU" dirty="0"/>
              <a:t>Везде разъяснять, какое это заблуждение.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96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Потенциал. Нужна технология.</a:t>
            </a:r>
          </a:p>
        </p:txBody>
      </p:sp>
    </p:spTree>
    <p:extLst>
      <p:ext uri="{BB962C8B-B14F-4D97-AF65-F5344CB8AC3E}">
        <p14:creationId xmlns:p14="http://schemas.microsoft.com/office/powerpoint/2010/main" val="1564675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Проект под равноправное развитие – Ц.С.С.</a:t>
            </a:r>
          </a:p>
          <a:p>
            <a:pPr lvl="1"/>
            <a:r>
              <a:rPr lang="ru-RU" dirty="0"/>
              <a:t>Пилотирование отдельных элементов</a:t>
            </a:r>
          </a:p>
          <a:p>
            <a:r>
              <a:rPr lang="ru-RU" dirty="0"/>
              <a:t>План </a:t>
            </a:r>
            <a:r>
              <a:rPr lang="ru-RU" dirty="0"/>
              <a:t>безопасного </a:t>
            </a:r>
            <a:r>
              <a:rPr lang="ru-RU" dirty="0"/>
              <a:t>перехода </a:t>
            </a:r>
            <a:br>
              <a:rPr lang="ru-RU" dirty="0"/>
            </a:br>
            <a:r>
              <a:rPr lang="ru-RU" dirty="0"/>
              <a:t>(проблема власти безответственных.</a:t>
            </a:r>
            <a:br>
              <a:rPr lang="ru-RU" dirty="0"/>
            </a:br>
            <a:r>
              <a:rPr lang="ru-RU" dirty="0"/>
              <a:t>вопрос, чем будут заняты все эти люди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пилотирование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289350098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84</TotalTime>
  <Words>304</Words>
  <Application>Microsoft Office PowerPoint</Application>
  <PresentationFormat>Широкоэкранный</PresentationFormat>
  <Paragraphs>95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Легкий дым</vt:lpstr>
      <vt:lpstr>Противоречие классового "интереса" и реального интереса социальной верхушки</vt:lpstr>
      <vt:lpstr>Презентация PowerPoint</vt:lpstr>
      <vt:lpstr>Качественное изменение</vt:lpstr>
      <vt:lpstr>Качественное изменение</vt:lpstr>
      <vt:lpstr>Презентация PowerPoint</vt:lpstr>
      <vt:lpstr>Vресурсов оптимального развития?</vt:lpstr>
      <vt:lpstr>Структура удовлетворения потребностей</vt:lpstr>
      <vt:lpstr>Структура удовлетворения потребностей</vt:lpstr>
      <vt:lpstr>Vресурсов оптимального развития</vt:lpstr>
      <vt:lpstr>Источник творческого потенциала</vt:lpstr>
      <vt:lpstr>Где взять.</vt:lpstr>
      <vt:lpstr>Это точно сейчас уже?</vt:lpstr>
      <vt:lpstr>Это точно сейчас уже?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Противоречие классового "интереса" и реального интереса социальной верхушки</dc:title>
  <dc:creator>meow</dc:creator>
  <cp:lastModifiedBy>meow</cp:lastModifiedBy>
  <cp:revision>40</cp:revision>
  <dcterms:created xsi:type="dcterms:W3CDTF">2017-06-10T21:36:35Z</dcterms:created>
  <dcterms:modified xsi:type="dcterms:W3CDTF">2017-06-10T23:01:31Z</dcterms:modified>
</cp:coreProperties>
</file>